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7" r:id="rId1"/>
  </p:sldMasterIdLst>
  <p:notesMasterIdLst>
    <p:notesMasterId r:id="rId60"/>
  </p:notesMasterIdLst>
  <p:sldIdLst>
    <p:sldId id="256" r:id="rId2"/>
    <p:sldId id="257" r:id="rId3"/>
    <p:sldId id="258" r:id="rId4"/>
    <p:sldId id="263" r:id="rId5"/>
    <p:sldId id="264" r:id="rId6"/>
    <p:sldId id="267" r:id="rId7"/>
    <p:sldId id="260" r:id="rId8"/>
    <p:sldId id="261" r:id="rId9"/>
    <p:sldId id="282" r:id="rId10"/>
    <p:sldId id="284" r:id="rId11"/>
    <p:sldId id="283" r:id="rId12"/>
    <p:sldId id="285" r:id="rId13"/>
    <p:sldId id="286" r:id="rId14"/>
    <p:sldId id="287" r:id="rId15"/>
    <p:sldId id="268" r:id="rId16"/>
    <p:sldId id="265" r:id="rId17"/>
    <p:sldId id="266"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8" r:id="rId32"/>
    <p:sldId id="262" r:id="rId33"/>
    <p:sldId id="294" r:id="rId34"/>
    <p:sldId id="293" r:id="rId35"/>
    <p:sldId id="297" r:id="rId36"/>
    <p:sldId id="289" r:id="rId37"/>
    <p:sldId id="290" r:id="rId38"/>
    <p:sldId id="291" r:id="rId39"/>
    <p:sldId id="292"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4F21F1-64AB-47C1-9F06-0FACA1372E48}" type="datetimeFigureOut">
              <a:rPr lang="en-US" smtClean="0"/>
              <a:t>8/25/2010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0629F7-AE71-40E9-9015-5DC8CA570B2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E94A55-D54F-453C-8099-12D890B107F3}" type="slidenum">
              <a:rPr lang="en-US"/>
              <a:pPr/>
              <a:t>40</a:t>
            </a:fld>
            <a:endParaRPr lang="en-US"/>
          </a:p>
        </p:txBody>
      </p:sp>
      <p:sp>
        <p:nvSpPr>
          <p:cNvPr id="483330" name="Rectangle 2"/>
          <p:cNvSpPr>
            <a:spLocks noRot="1" noChangeArrowheads="1" noTextEdit="1"/>
          </p:cNvSpPr>
          <p:nvPr>
            <p:ph type="sldImg"/>
          </p:nvPr>
        </p:nvSpPr>
        <p:spPr>
          <a:ln/>
        </p:spPr>
      </p:sp>
      <p:sp>
        <p:nvSpPr>
          <p:cNvPr id="483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BDC440-561F-488B-946E-637A2E1BCA13}" type="slidenum">
              <a:rPr lang="en-US"/>
              <a:pPr/>
              <a:t>49</a:t>
            </a:fld>
            <a:endParaRPr lang="en-US"/>
          </a:p>
        </p:txBody>
      </p:sp>
      <p:sp>
        <p:nvSpPr>
          <p:cNvPr id="766978" name="Rectangle 2"/>
          <p:cNvSpPr>
            <a:spLocks noRot="1" noChangeArrowheads="1" noTextEdit="1"/>
          </p:cNvSpPr>
          <p:nvPr>
            <p:ph type="sldImg"/>
          </p:nvPr>
        </p:nvSpPr>
        <p:spPr>
          <a:xfrm>
            <a:off x="1143000" y="684213"/>
            <a:ext cx="4572000" cy="3429000"/>
          </a:xfrm>
          <a:ln/>
        </p:spPr>
      </p:sp>
      <p:sp>
        <p:nvSpPr>
          <p:cNvPr id="766979"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E018E-BB22-49F6-9258-9A72B1126263}" type="slidenum">
              <a:rPr lang="en-US"/>
              <a:pPr/>
              <a:t>50</a:t>
            </a:fld>
            <a:endParaRPr lang="en-US"/>
          </a:p>
        </p:txBody>
      </p:sp>
      <p:sp>
        <p:nvSpPr>
          <p:cNvPr id="769026" name="Rectangle 2"/>
          <p:cNvSpPr>
            <a:spLocks noRot="1" noChangeArrowheads="1" noTextEdit="1"/>
          </p:cNvSpPr>
          <p:nvPr>
            <p:ph type="sldImg"/>
          </p:nvPr>
        </p:nvSpPr>
        <p:spPr>
          <a:xfrm>
            <a:off x="1143000" y="684213"/>
            <a:ext cx="4572000" cy="3429000"/>
          </a:xfrm>
          <a:ln/>
        </p:spPr>
      </p:sp>
      <p:sp>
        <p:nvSpPr>
          <p:cNvPr id="769027"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E9965-476C-46B8-B9D2-3354627BB544}" type="slidenum">
              <a:rPr lang="en-US"/>
              <a:pPr/>
              <a:t>51</a:t>
            </a:fld>
            <a:endParaRPr lang="en-US"/>
          </a:p>
        </p:txBody>
      </p:sp>
      <p:sp>
        <p:nvSpPr>
          <p:cNvPr id="771074" name="Rectangle 2"/>
          <p:cNvSpPr>
            <a:spLocks noRot="1" noChangeArrowheads="1" noTextEdit="1"/>
          </p:cNvSpPr>
          <p:nvPr>
            <p:ph type="sldImg"/>
          </p:nvPr>
        </p:nvSpPr>
        <p:spPr>
          <a:xfrm>
            <a:off x="2138339" y="684601"/>
            <a:ext cx="2581322" cy="3429261"/>
          </a:xfrm>
          <a:ln/>
        </p:spPr>
      </p:sp>
      <p:sp>
        <p:nvSpPr>
          <p:cNvPr id="771075"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94038A-B94C-4C76-9007-CAD31CC8C1EF}" type="slidenum">
              <a:rPr lang="en-US"/>
              <a:pPr/>
              <a:t>52</a:t>
            </a:fld>
            <a:endParaRPr lang="en-US"/>
          </a:p>
        </p:txBody>
      </p:sp>
      <p:sp>
        <p:nvSpPr>
          <p:cNvPr id="781314" name="Rectangle 2"/>
          <p:cNvSpPr>
            <a:spLocks noRot="1" noChangeArrowheads="1" noTextEdit="1"/>
          </p:cNvSpPr>
          <p:nvPr>
            <p:ph type="sldImg"/>
          </p:nvPr>
        </p:nvSpPr>
        <p:spPr>
          <a:xfrm>
            <a:off x="1143000" y="684213"/>
            <a:ext cx="4572000" cy="3429000"/>
          </a:xfrm>
          <a:ln/>
        </p:spPr>
      </p:sp>
      <p:sp>
        <p:nvSpPr>
          <p:cNvPr id="781315" name="Rectangle 3"/>
          <p:cNvSpPr>
            <a:spLocks noGrp="1" noChangeArrowheads="1"/>
          </p:cNvSpPr>
          <p:nvPr>
            <p:ph type="body" idx="1"/>
          </p:nvPr>
        </p:nvSpPr>
        <p:spPr>
          <a:xfrm>
            <a:off x="686861" y="4343452"/>
            <a:ext cx="5484279" cy="4115948"/>
          </a:xfrm>
        </p:spPr>
        <p:txBody>
          <a:bodyPr/>
          <a:lstStyle/>
          <a:p>
            <a:r>
              <a:rPr lang="en-CA"/>
              <a:t>Change this</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90620F-44F0-4A55-8325-D7E0E2260203}" type="slidenum">
              <a:rPr lang="en-US"/>
              <a:pPr/>
              <a:t>53</a:t>
            </a:fld>
            <a:endParaRPr lang="en-US"/>
          </a:p>
        </p:txBody>
      </p:sp>
      <p:sp>
        <p:nvSpPr>
          <p:cNvPr id="783362" name="Rectangle 2"/>
          <p:cNvSpPr>
            <a:spLocks noRot="1" noChangeArrowheads="1" noTextEdit="1"/>
          </p:cNvSpPr>
          <p:nvPr>
            <p:ph type="sldImg"/>
          </p:nvPr>
        </p:nvSpPr>
        <p:spPr>
          <a:xfrm>
            <a:off x="1143000" y="684213"/>
            <a:ext cx="4572000" cy="3429000"/>
          </a:xfrm>
          <a:ln/>
        </p:spPr>
      </p:sp>
      <p:sp>
        <p:nvSpPr>
          <p:cNvPr id="783363"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F0CED9-E933-4DCB-BF87-DD9FE8FEE7A2}" type="slidenum">
              <a:rPr lang="en-US"/>
              <a:pPr/>
              <a:t>54</a:t>
            </a:fld>
            <a:endParaRPr lang="en-US"/>
          </a:p>
        </p:txBody>
      </p:sp>
      <p:sp>
        <p:nvSpPr>
          <p:cNvPr id="785410" name="Rectangle 2"/>
          <p:cNvSpPr>
            <a:spLocks noRot="1" noChangeArrowheads="1" noTextEdit="1"/>
          </p:cNvSpPr>
          <p:nvPr>
            <p:ph type="sldImg"/>
          </p:nvPr>
        </p:nvSpPr>
        <p:spPr>
          <a:xfrm>
            <a:off x="1143000" y="684213"/>
            <a:ext cx="4572000" cy="3429000"/>
          </a:xfrm>
          <a:ln/>
        </p:spPr>
      </p:sp>
      <p:sp>
        <p:nvSpPr>
          <p:cNvPr id="785411"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B476FF-E820-4C3D-8D9C-8BA6CDCD92F3}" type="slidenum">
              <a:rPr lang="en-US"/>
              <a:pPr/>
              <a:t>55</a:t>
            </a:fld>
            <a:endParaRPr lang="en-US"/>
          </a:p>
        </p:txBody>
      </p:sp>
      <p:sp>
        <p:nvSpPr>
          <p:cNvPr id="787458" name="Rectangle 2"/>
          <p:cNvSpPr>
            <a:spLocks noRot="1" noChangeArrowheads="1" noTextEdit="1"/>
          </p:cNvSpPr>
          <p:nvPr>
            <p:ph type="sldImg"/>
          </p:nvPr>
        </p:nvSpPr>
        <p:spPr>
          <a:xfrm>
            <a:off x="1143000" y="684213"/>
            <a:ext cx="4572000" cy="3429000"/>
          </a:xfrm>
          <a:ln/>
        </p:spPr>
      </p:sp>
      <p:sp>
        <p:nvSpPr>
          <p:cNvPr id="787459"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8A827-FEE8-44A5-A9E4-2B90013A12BF}" type="slidenum">
              <a:rPr lang="en-US"/>
              <a:pPr/>
              <a:t>41</a:t>
            </a:fld>
            <a:endParaRPr lang="en-US"/>
          </a:p>
        </p:txBody>
      </p:sp>
      <p:sp>
        <p:nvSpPr>
          <p:cNvPr id="485378" name="Rectangle 2"/>
          <p:cNvSpPr>
            <a:spLocks noRot="1" noChangeArrowheads="1" noTextEdit="1"/>
          </p:cNvSpPr>
          <p:nvPr>
            <p:ph type="sldImg"/>
          </p:nvPr>
        </p:nvSpPr>
        <p:spPr>
          <a:ln/>
        </p:spPr>
      </p:sp>
      <p:sp>
        <p:nvSpPr>
          <p:cNvPr id="485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BB7635-3E34-4E75-B2F2-E42D1C0697B5}" type="slidenum">
              <a:rPr lang="en-US"/>
              <a:pPr/>
              <a:t>42</a:t>
            </a:fld>
            <a:endParaRPr lang="en-US"/>
          </a:p>
        </p:txBody>
      </p:sp>
      <p:sp>
        <p:nvSpPr>
          <p:cNvPr id="754690" name="Rectangle 2"/>
          <p:cNvSpPr>
            <a:spLocks noRot="1" noChangeArrowheads="1" noTextEdit="1"/>
          </p:cNvSpPr>
          <p:nvPr>
            <p:ph type="sldImg"/>
          </p:nvPr>
        </p:nvSpPr>
        <p:spPr>
          <a:xfrm>
            <a:off x="1143000" y="684213"/>
            <a:ext cx="4572000" cy="3429000"/>
          </a:xfrm>
          <a:ln/>
        </p:spPr>
      </p:sp>
      <p:sp>
        <p:nvSpPr>
          <p:cNvPr id="754691"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F7F349-0229-4D59-8F71-A648C2E52B40}" type="slidenum">
              <a:rPr lang="en-US"/>
              <a:pPr/>
              <a:t>43</a:t>
            </a:fld>
            <a:endParaRPr lang="en-US"/>
          </a:p>
        </p:txBody>
      </p:sp>
      <p:sp>
        <p:nvSpPr>
          <p:cNvPr id="877570" name="Rectangle 2"/>
          <p:cNvSpPr>
            <a:spLocks noRot="1" noChangeArrowheads="1" noTextEdit="1"/>
          </p:cNvSpPr>
          <p:nvPr>
            <p:ph type="sldImg"/>
          </p:nvPr>
        </p:nvSpPr>
        <p:spPr>
          <a:xfrm>
            <a:off x="1143000" y="684213"/>
            <a:ext cx="4572000" cy="3429000"/>
          </a:xfrm>
          <a:ln/>
        </p:spPr>
      </p:sp>
      <p:sp>
        <p:nvSpPr>
          <p:cNvPr id="877571"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B789D3-38E6-4BEA-832B-4BCD13E33804}" type="slidenum">
              <a:rPr lang="en-US"/>
              <a:pPr/>
              <a:t>44</a:t>
            </a:fld>
            <a:endParaRPr lang="en-US"/>
          </a:p>
        </p:txBody>
      </p:sp>
      <p:sp>
        <p:nvSpPr>
          <p:cNvPr id="756738" name="Rectangle 2"/>
          <p:cNvSpPr>
            <a:spLocks noRot="1" noChangeArrowheads="1" noTextEdit="1"/>
          </p:cNvSpPr>
          <p:nvPr>
            <p:ph type="sldImg"/>
          </p:nvPr>
        </p:nvSpPr>
        <p:spPr>
          <a:xfrm>
            <a:off x="1143000" y="684213"/>
            <a:ext cx="4572000" cy="3429000"/>
          </a:xfrm>
          <a:ln/>
        </p:spPr>
      </p:sp>
      <p:sp>
        <p:nvSpPr>
          <p:cNvPr id="756739"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2702BA-C135-46F2-82D7-31B0E2D5D8D3}" type="slidenum">
              <a:rPr lang="en-US"/>
              <a:pPr/>
              <a:t>45</a:t>
            </a:fld>
            <a:endParaRPr lang="en-US"/>
          </a:p>
        </p:txBody>
      </p:sp>
      <p:sp>
        <p:nvSpPr>
          <p:cNvPr id="758786" name="Rectangle 2"/>
          <p:cNvSpPr>
            <a:spLocks noRot="1" noChangeArrowheads="1" noTextEdit="1"/>
          </p:cNvSpPr>
          <p:nvPr>
            <p:ph type="sldImg"/>
          </p:nvPr>
        </p:nvSpPr>
        <p:spPr>
          <a:xfrm>
            <a:off x="1143000" y="684213"/>
            <a:ext cx="4572000" cy="3429000"/>
          </a:xfrm>
          <a:ln/>
        </p:spPr>
      </p:sp>
      <p:sp>
        <p:nvSpPr>
          <p:cNvPr id="758787"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ABC9B3-1B8D-44E8-A7E5-3D38BDD83B2F}" type="slidenum">
              <a:rPr lang="en-US"/>
              <a:pPr/>
              <a:t>46</a:t>
            </a:fld>
            <a:endParaRPr lang="en-US"/>
          </a:p>
        </p:txBody>
      </p:sp>
      <p:sp>
        <p:nvSpPr>
          <p:cNvPr id="760834" name="Rectangle 2"/>
          <p:cNvSpPr>
            <a:spLocks noRot="1" noChangeArrowheads="1" noTextEdit="1"/>
          </p:cNvSpPr>
          <p:nvPr>
            <p:ph type="sldImg"/>
          </p:nvPr>
        </p:nvSpPr>
        <p:spPr>
          <a:xfrm>
            <a:off x="1143000" y="684213"/>
            <a:ext cx="4572000" cy="3429000"/>
          </a:xfrm>
          <a:ln/>
        </p:spPr>
      </p:sp>
      <p:sp>
        <p:nvSpPr>
          <p:cNvPr id="760835"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5A42BC-8B0F-4F7D-A7FA-34EA4FFE2A4A}" type="slidenum">
              <a:rPr lang="en-US"/>
              <a:pPr/>
              <a:t>47</a:t>
            </a:fld>
            <a:endParaRPr lang="en-US"/>
          </a:p>
        </p:txBody>
      </p:sp>
      <p:sp>
        <p:nvSpPr>
          <p:cNvPr id="762882" name="Rectangle 2"/>
          <p:cNvSpPr>
            <a:spLocks noRot="1" noChangeArrowheads="1" noTextEdit="1"/>
          </p:cNvSpPr>
          <p:nvPr>
            <p:ph type="sldImg"/>
          </p:nvPr>
        </p:nvSpPr>
        <p:spPr>
          <a:xfrm>
            <a:off x="1143000" y="684213"/>
            <a:ext cx="4572000" cy="3429000"/>
          </a:xfrm>
          <a:ln/>
        </p:spPr>
      </p:sp>
      <p:sp>
        <p:nvSpPr>
          <p:cNvPr id="762883" name="Rectangle 3"/>
          <p:cNvSpPr>
            <a:spLocks noGrp="1" noChangeArrowheads="1"/>
          </p:cNvSpPr>
          <p:nvPr>
            <p:ph type="body" idx="1"/>
          </p:nvPr>
        </p:nvSpPr>
        <p:spPr>
          <a:xfrm>
            <a:off x="686861" y="4343452"/>
            <a:ext cx="5484279" cy="4115948"/>
          </a:xfrm>
        </p:spPr>
        <p:txBody>
          <a:bodyPr/>
          <a:lstStyle/>
          <a:p>
            <a:r>
              <a:rPr lang="en-US"/>
              <a:t>Fix this with math type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54298D-ED79-4B0E-8AE1-3F9DC682D1BA}" type="slidenum">
              <a:rPr lang="en-US"/>
              <a:pPr/>
              <a:t>48</a:t>
            </a:fld>
            <a:endParaRPr lang="en-US"/>
          </a:p>
        </p:txBody>
      </p:sp>
      <p:sp>
        <p:nvSpPr>
          <p:cNvPr id="764930" name="Rectangle 2"/>
          <p:cNvSpPr>
            <a:spLocks noRot="1" noChangeArrowheads="1" noTextEdit="1"/>
          </p:cNvSpPr>
          <p:nvPr>
            <p:ph type="sldImg"/>
          </p:nvPr>
        </p:nvSpPr>
        <p:spPr>
          <a:xfrm>
            <a:off x="1143000" y="684213"/>
            <a:ext cx="4572000" cy="3429000"/>
          </a:xfrm>
          <a:ln/>
        </p:spPr>
      </p:sp>
      <p:sp>
        <p:nvSpPr>
          <p:cNvPr id="764931" name="Rectangle 3"/>
          <p:cNvSpPr>
            <a:spLocks noGrp="1" noChangeArrowheads="1"/>
          </p:cNvSpPr>
          <p:nvPr>
            <p:ph type="body" idx="1"/>
          </p:nvPr>
        </p:nvSpPr>
        <p:spPr>
          <a:xfrm>
            <a:off x="686861" y="4343452"/>
            <a:ext cx="5484279" cy="4115948"/>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grpSp>
        <p:nvGrpSpPr>
          <p:cNvPr id="7" name="Group 16"/>
          <p:cNvGrpSpPr/>
          <p:nvPr/>
        </p:nvGrpSpPr>
        <p:grpSpPr>
          <a:xfrm>
            <a:off x="0" y="3268345"/>
            <a:ext cx="9144000" cy="146304"/>
            <a:chOff x="0" y="3268345"/>
            <a:chExt cx="9144000" cy="146304"/>
          </a:xfrm>
        </p:grpSpPr>
        <p:sp>
          <p:nvSpPr>
            <p:cNvPr id="13" name="Rectangle 12"/>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609600" y="1752600"/>
            <a:ext cx="7924800" cy="1470025"/>
          </a:xfrm>
          <a:prstGeom prst="rect">
            <a:avLst/>
          </a:prstGeom>
        </p:spPr>
        <p:txBody>
          <a:bodyPr anchor="b"/>
          <a:lstStyle>
            <a:lvl1pPr algn="ctr">
              <a:defRPr/>
            </a:lvl1pPr>
          </a:lstStyle>
          <a:p>
            <a:r>
              <a:rPr lang="en-US" smtClean="0"/>
              <a:t>Click to edit Master title style</a:t>
            </a:r>
            <a:endParaRPr lang="en-US"/>
          </a:p>
        </p:txBody>
      </p:sp>
      <p:sp>
        <p:nvSpPr>
          <p:cNvPr id="3" name="Subtitle 2"/>
          <p:cNvSpPr>
            <a:spLocks noGrp="1"/>
          </p:cNvSpPr>
          <p:nvPr>
            <p:ph type="subTitle" idx="1"/>
          </p:nvPr>
        </p:nvSpPr>
        <p:spPr>
          <a:xfrm>
            <a:off x="1371600" y="3505200"/>
            <a:ext cx="6400800" cy="1752600"/>
          </a:xfrm>
        </p:spPr>
        <p:txBody>
          <a:bodyPr>
            <a:normAutofit/>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D1BC0E-8521-418E-834D-81309480AD09}" type="datetimeFigureOut">
              <a:rPr lang="en-US" smtClean="0"/>
              <a:t>8/25/2010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B2107-F7DE-4D4C-A611-17F79581459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bg>
      <p:bgRef idx="1003">
        <a:schemeClr val="bg2"/>
      </p:bgRef>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1BC0E-8521-418E-834D-81309480AD09}" type="datetimeFigureOut">
              <a:rPr lang="en-US" smtClean="0"/>
              <a:t>8/25/2010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B2107-F7DE-4D4C-A611-17F795814598}"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grpSp>
        <p:nvGrpSpPr>
          <p:cNvPr id="2" name="Group 7"/>
          <p:cNvGrpSpPr/>
          <p:nvPr/>
        </p:nvGrpSpPr>
        <p:grpSpPr>
          <a:xfrm flipH="1">
            <a:off x="0" y="1371600"/>
            <a:ext cx="9144000" cy="73152"/>
            <a:chOff x="0" y="3268345"/>
            <a:chExt cx="9144000" cy="146304"/>
          </a:xfrm>
        </p:grpSpPr>
        <p:sp>
          <p:nvSpPr>
            <p:cNvPr id="9" name="Rectangle 8"/>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18288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172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839712" y="6356350"/>
            <a:ext cx="1868424" cy="365125"/>
          </a:xfrm>
        </p:spPr>
        <p:txBody>
          <a:bodyPr/>
          <a:lstStyle/>
          <a:p>
            <a:fld id="{F8D1BC0E-8521-418E-834D-81309480AD09}" type="datetimeFigureOut">
              <a:rPr lang="en-US" smtClean="0"/>
              <a:t>8/25/2010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B2107-F7DE-4D4C-A611-17F795814598}" type="slidenum">
              <a:rPr lang="en-US" smtClean="0"/>
              <a:t>‹#›</a:t>
            </a:fld>
            <a:endParaRPr lang="en-US"/>
          </a:p>
        </p:txBody>
      </p:sp>
      <p:grpSp>
        <p:nvGrpSpPr>
          <p:cNvPr id="7" name="Group 6"/>
          <p:cNvGrpSpPr/>
          <p:nvPr/>
        </p:nvGrpSpPr>
        <p:grpSpPr>
          <a:xfrm rot="5400000" flipH="1">
            <a:off x="3332988" y="3384804"/>
            <a:ext cx="6867144" cy="73152"/>
            <a:chOff x="0" y="3268345"/>
            <a:chExt cx="9144000" cy="146304"/>
          </a:xfrm>
        </p:grpSpPr>
        <p:sp>
          <p:nvSpPr>
            <p:cNvPr id="8" name="Rectangle 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31863" y="96838"/>
            <a:ext cx="7158037" cy="14128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49325" y="1981200"/>
            <a:ext cx="7661275" cy="4114800"/>
          </a:xfrm>
        </p:spPr>
        <p:txBody>
          <a:bodyPr/>
          <a:lstStyle/>
          <a:p>
            <a:endParaRPr lang="en-US"/>
          </a:p>
        </p:txBody>
      </p:sp>
      <p:sp>
        <p:nvSpPr>
          <p:cNvPr id="4" name="Date Placeholder 3"/>
          <p:cNvSpPr>
            <a:spLocks noGrp="1"/>
          </p:cNvSpPr>
          <p:nvPr>
            <p:ph type="dt" sz="half" idx="10"/>
          </p:nvPr>
        </p:nvSpPr>
        <p:spPr>
          <a:xfrm>
            <a:off x="94615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3528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705600" y="6248400"/>
            <a:ext cx="1905000" cy="457200"/>
          </a:xfrm>
        </p:spPr>
        <p:txBody>
          <a:bodyPr/>
          <a:lstStyle>
            <a:lvl1pPr>
              <a:defRPr/>
            </a:lvl1pPr>
          </a:lstStyle>
          <a:p>
            <a:fld id="{C0CD5703-1E54-4FBE-83F4-D0C9F99FA184}"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31863" y="96838"/>
            <a:ext cx="7158037" cy="1412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49325" y="1981200"/>
            <a:ext cx="3754438"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56163" y="1981200"/>
            <a:ext cx="375443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4615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3528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05600" y="6248400"/>
            <a:ext cx="1905000" cy="457200"/>
          </a:xfrm>
        </p:spPr>
        <p:txBody>
          <a:bodyPr/>
          <a:lstStyle>
            <a:lvl1pPr>
              <a:defRPr/>
            </a:lvl1pPr>
          </a:lstStyle>
          <a:p>
            <a:fld id="{609BBAAB-5C94-4880-84E5-EF151F92D61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9616"/>
            <a:ext cx="8229600" cy="46265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D1BC0E-8521-418E-834D-81309480AD09}" type="datetimeFigureOut">
              <a:rPr lang="en-US" smtClean="0"/>
              <a:t>8/25/2010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B2107-F7DE-4D4C-A611-17F795814598}" type="slidenum">
              <a:rPr lang="en-US" smtClean="0"/>
              <a:t>‹#›</a:t>
            </a:fld>
            <a:endParaRPr lang="en-US"/>
          </a:p>
        </p:txBody>
      </p:sp>
      <p:grpSp>
        <p:nvGrpSpPr>
          <p:cNvPr id="2" name="Group 13"/>
          <p:cNvGrpSpPr/>
          <p:nvPr/>
        </p:nvGrpSpPr>
        <p:grpSpPr>
          <a:xfrm>
            <a:off x="0" y="13716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itle 1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67512" y="4406900"/>
            <a:ext cx="7827201"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67512" y="2667000"/>
            <a:ext cx="7827201"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D1BC0E-8521-418E-834D-81309480AD09}" type="datetimeFigureOut">
              <a:rPr lang="en-US" smtClean="0"/>
              <a:t>8/25/2010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B2107-F7DE-4D4C-A611-17F795814598}" type="slidenum">
              <a:rPr lang="en-US" smtClean="0"/>
              <a:t>‹#›</a:t>
            </a:fld>
            <a:endParaRPr lang="en-US"/>
          </a:p>
        </p:txBody>
      </p:sp>
      <p:grpSp>
        <p:nvGrpSpPr>
          <p:cNvPr id="7" name="Group 12"/>
          <p:cNvGrpSpPr/>
          <p:nvPr/>
        </p:nvGrpSpPr>
        <p:grpSpPr>
          <a:xfrm flipH="1">
            <a:off x="0" y="4228465"/>
            <a:ext cx="9144000" cy="146304"/>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D1BC0E-8521-418E-834D-81309480AD09}" type="datetimeFigureOut">
              <a:rPr lang="en-US" smtClean="0"/>
              <a:t>8/25/2010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9B2107-F7DE-4D4C-A611-17F795814598}" type="slidenum">
              <a:rPr lang="en-US" smtClean="0"/>
              <a:t>‹#›</a:t>
            </a:fld>
            <a:endParaRPr lang="en-US"/>
          </a:p>
        </p:txBody>
      </p:sp>
      <p:sp>
        <p:nvSpPr>
          <p:cNvPr id="14" name="Title 13"/>
          <p:cNvSpPr>
            <a:spLocks noGrp="1"/>
          </p:cNvSpPr>
          <p:nvPr>
            <p:ph type="title"/>
          </p:nvPr>
        </p:nvSpPr>
        <p:spPr/>
        <p:txBody>
          <a:bodyPr/>
          <a:lstStyle/>
          <a:p>
            <a:r>
              <a:rPr lang="en-US" smtClean="0"/>
              <a:t>Click to edit Master title style</a:t>
            </a:r>
            <a:endParaRPr lang="en-US"/>
          </a:p>
        </p:txBody>
      </p:sp>
      <p:grpSp>
        <p:nvGrpSpPr>
          <p:cNvPr id="2" name="Group 14"/>
          <p:cNvGrpSpPr/>
          <p:nvPr/>
        </p:nvGrpSpPr>
        <p:grpSpPr>
          <a:xfrm>
            <a:off x="0" y="1371600"/>
            <a:ext cx="9144000" cy="73152"/>
            <a:chOff x="0" y="3268345"/>
            <a:chExt cx="9144000" cy="146304"/>
          </a:xfrm>
        </p:grpSpPr>
        <p:sp>
          <p:nvSpPr>
            <p:cNvPr id="16" name="Rectangle 15"/>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971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002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971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D1BC0E-8521-418E-834D-81309480AD09}" type="datetimeFigureOut">
              <a:rPr lang="en-US" smtClean="0"/>
              <a:t>8/25/2010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9B2107-F7DE-4D4C-A611-17F795814598}" type="slidenum">
              <a:rPr lang="en-US" smtClean="0"/>
              <a:t>‹#›</a:t>
            </a:fld>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grpSp>
        <p:nvGrpSpPr>
          <p:cNvPr id="2" name="Group 16"/>
          <p:cNvGrpSpPr/>
          <p:nvPr/>
        </p:nvGrpSpPr>
        <p:grpSpPr>
          <a:xfrm>
            <a:off x="0" y="1371600"/>
            <a:ext cx="9144000" cy="73152"/>
            <a:chOff x="0" y="3268345"/>
            <a:chExt cx="9144000" cy="146304"/>
          </a:xfrm>
        </p:grpSpPr>
        <p:sp>
          <p:nvSpPr>
            <p:cNvPr id="18" name="Rectangle 17"/>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8D1BC0E-8521-418E-834D-81309480AD09}" type="datetimeFigureOut">
              <a:rPr lang="en-US" smtClean="0"/>
              <a:t>8/25/2010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9B2107-F7DE-4D4C-A611-17F795814598}" type="slidenum">
              <a:rPr lang="en-US" smtClean="0"/>
              <a:t>‹#›</a:t>
            </a:fld>
            <a:endParaRPr lang="en-US"/>
          </a:p>
        </p:txBody>
      </p:sp>
      <p:sp>
        <p:nvSpPr>
          <p:cNvPr id="12" name="Title 11"/>
          <p:cNvSpPr>
            <a:spLocks noGrp="1"/>
          </p:cNvSpPr>
          <p:nvPr>
            <p:ph type="title"/>
          </p:nvPr>
        </p:nvSpPr>
        <p:spPr/>
        <p:txBody>
          <a:bodyPr/>
          <a:lstStyle/>
          <a:p>
            <a:r>
              <a:rPr lang="en-US" smtClean="0"/>
              <a:t>Click to edit Master title style</a:t>
            </a:r>
            <a:endParaRPr lang="en-US"/>
          </a:p>
        </p:txBody>
      </p:sp>
      <p:grpSp>
        <p:nvGrpSpPr>
          <p:cNvPr id="2" name="Group 12"/>
          <p:cNvGrpSpPr/>
          <p:nvPr/>
        </p:nvGrpSpPr>
        <p:grpSpPr>
          <a:xfrm flipH="1">
            <a:off x="0" y="1371600"/>
            <a:ext cx="9144000" cy="73152"/>
            <a:chOff x="0" y="3268345"/>
            <a:chExt cx="9144000" cy="146304"/>
          </a:xfrm>
        </p:grpSpPr>
        <p:sp>
          <p:nvSpPr>
            <p:cNvPr id="14" name="Rectangle 13"/>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Ref idx="1003">
        <a:schemeClr val="bg2"/>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D1BC0E-8521-418E-834D-81309480AD09}" type="datetimeFigureOut">
              <a:rPr lang="en-US" smtClean="0"/>
              <a:t>8/25/2010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9B2107-F7DE-4D4C-A611-17F795814598}" type="slidenum">
              <a:rPr lang="en-US" smtClean="0"/>
              <a:t>‹#›</a:t>
            </a:fld>
            <a:endParaRPr lang="en-US"/>
          </a:p>
        </p:txBody>
      </p:sp>
      <p:grpSp>
        <p:nvGrpSpPr>
          <p:cNvPr id="5" name="Group 10"/>
          <p:cNvGrpSpPr/>
          <p:nvPr/>
        </p:nvGrpSpPr>
        <p:grpSpPr>
          <a:xfrm>
            <a:off x="-9144" y="-18288"/>
            <a:ext cx="9144000" cy="146304"/>
            <a:chOff x="0" y="3268345"/>
            <a:chExt cx="9144000" cy="146304"/>
          </a:xfrm>
        </p:grpSpPr>
        <p:sp>
          <p:nvSpPr>
            <p:cNvPr id="12" name="Rectangle 11"/>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793750"/>
          </a:xfrm>
          <a:prstGeom prst="rect">
            <a:avLst/>
          </a:prstGeom>
        </p:spPr>
        <p:txBody>
          <a:bodyPr anchor="b">
            <a:normAutofit/>
          </a:bodyPr>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575050" y="1371600"/>
            <a:ext cx="5111750" cy="4754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371600"/>
            <a:ext cx="3008313" cy="4754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1BC0E-8521-418E-834D-81309480AD09}" type="datetimeFigureOut">
              <a:rPr lang="en-US" smtClean="0"/>
              <a:t>8/25/2010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9B2107-F7DE-4D4C-A611-17F795814598}" type="slidenum">
              <a:rPr lang="en-US" smtClean="0"/>
              <a:t>‹#›</a:t>
            </a:fld>
            <a:endParaRPr lang="en-US"/>
          </a:p>
        </p:txBody>
      </p:sp>
      <p:grpSp>
        <p:nvGrpSpPr>
          <p:cNvPr id="8" name="Group 13"/>
          <p:cNvGrpSpPr/>
          <p:nvPr/>
        </p:nvGrpSpPr>
        <p:grpSpPr>
          <a:xfrm flipH="1">
            <a:off x="0" y="1143000"/>
            <a:ext cx="9144000" cy="73152"/>
            <a:chOff x="0" y="3268345"/>
            <a:chExt cx="9144000" cy="146304"/>
          </a:xfrm>
        </p:grpSpPr>
        <p:sp>
          <p:nvSpPr>
            <p:cNvPr id="15" name="Rectangle 14"/>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a:off x="5181600"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a:off x="6278880"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7376160"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Picture Placeholder 14"/>
          <p:cNvSpPr>
            <a:spLocks noGrp="1"/>
          </p:cNvSpPr>
          <p:nvPr>
            <p:ph type="pic" sz="quarter" idx="13"/>
          </p:nvPr>
        </p:nvSpPr>
        <p:spPr>
          <a:xfrm>
            <a:off x="1801368" y="685800"/>
            <a:ext cx="5495544" cy="3886200"/>
          </a:xfrm>
          <a:solidFill>
            <a:schemeClr val="accent1"/>
          </a:solidFill>
          <a:effectLst>
            <a:reflection blurRad="6350" stA="52000" endA="300" endPos="35000" dir="5400000" sy="-100000" algn="bl" rotWithShape="0"/>
          </a:effectLst>
          <a:scene3d>
            <a:camera prst="orthographicFront"/>
            <a:lightRig rig="contrasting" dir="t"/>
          </a:scene3d>
          <a:sp3d contourW="12700" prstMaterial="softEdge">
            <a:bevelT prst="cross"/>
            <a:contourClr>
              <a:srgbClr val="FFFFFF"/>
            </a:contourClr>
          </a:sp3d>
        </p:spPr>
        <p:txBody>
          <a:bodyPr/>
          <a:lstStyle/>
          <a:p>
            <a:r>
              <a:rPr lang="en-US" smtClean="0"/>
              <a:t>Click icon to add picture</a:t>
            </a:r>
            <a:endParaRPr lang="en-US"/>
          </a:p>
        </p:txBody>
      </p:sp>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1BC0E-8521-418E-834D-81309480AD09}" type="datetimeFigureOut">
              <a:rPr lang="en-US" smtClean="0"/>
              <a:t>8/25/2010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9B2107-F7DE-4D4C-A611-17F795814598}" type="slidenum">
              <a:rPr lang="en-US" smtClean="0"/>
              <a:t>‹#›</a:t>
            </a:fld>
            <a:endParaRPr lang="en-US"/>
          </a:p>
        </p:txBody>
      </p:sp>
      <p:grpSp>
        <p:nvGrpSpPr>
          <p:cNvPr id="3" name="Group 15"/>
          <p:cNvGrpSpPr/>
          <p:nvPr/>
        </p:nvGrpSpPr>
        <p:grpSpPr>
          <a:xfrm>
            <a:off x="-9144" y="-18288"/>
            <a:ext cx="9144000" cy="146304"/>
            <a:chOff x="0" y="3268345"/>
            <a:chExt cx="9144000" cy="146304"/>
          </a:xfrm>
        </p:grpSpPr>
        <p:sp>
          <p:nvSpPr>
            <p:cNvPr id="17" name="Rectangle 16"/>
            <p:cNvSpPr/>
            <p:nvPr userDrawn="1"/>
          </p:nvSpPr>
          <p:spPr>
            <a:xfrm>
              <a:off x="0" y="3268345"/>
              <a:ext cx="9144000" cy="14630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5495544" y="3268345"/>
              <a:ext cx="1097280" cy="1463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a:off x="6592824" y="3268345"/>
              <a:ext cx="1097280" cy="146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a:off x="7690104" y="3268345"/>
              <a:ext cx="1097280" cy="146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6826" y="0"/>
            <a:ext cx="9144000" cy="6286520"/>
          </a:xfrm>
          <a:prstGeom prst="rect">
            <a:avLst/>
          </a:prstGeom>
          <a:gradFill flip="none" rotWithShape="1">
            <a:gsLst>
              <a:gs pos="1000">
                <a:schemeClr val="bg2">
                  <a:alpha val="0"/>
                </a:schemeClr>
              </a:gs>
              <a:gs pos="100000">
                <a:schemeClr val="bg1">
                  <a:alpha val="92000"/>
                </a:schemeClr>
              </a:gs>
            </a:gsLst>
            <a:lin ang="16200000" scaled="1"/>
            <a:tileRect/>
          </a:gradFill>
          <a:ln w="28575"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574536" y="6356350"/>
            <a:ext cx="2133600" cy="365125"/>
          </a:xfrm>
          <a:prstGeom prst="rect">
            <a:avLst/>
          </a:prstGeom>
        </p:spPr>
        <p:txBody>
          <a:bodyPr vert="horz" lIns="91440" tIns="45720" rIns="91440" bIns="45720" rtlCol="0" anchor="ctr"/>
          <a:lstStyle>
            <a:lvl1pPr algn="r">
              <a:defRPr sz="1200">
                <a:solidFill>
                  <a:sysClr val="windowText" lastClr="000000"/>
                </a:solidFill>
              </a:defRPr>
            </a:lvl1pPr>
          </a:lstStyle>
          <a:p>
            <a:fld id="{F8D1BC0E-8521-418E-834D-81309480AD09}" type="datetimeFigureOut">
              <a:rPr lang="en-US" smtClean="0"/>
              <a:t>8/25/2010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ysClr val="windowText" lastClr="000000"/>
                </a:solidFill>
              </a:defRPr>
            </a:lvl1pPr>
          </a:lstStyle>
          <a:p>
            <a:endParaRPr lang="en-US"/>
          </a:p>
        </p:txBody>
      </p:sp>
      <p:sp>
        <p:nvSpPr>
          <p:cNvPr id="6" name="Slide Number Placeholder 5"/>
          <p:cNvSpPr>
            <a:spLocks noGrp="1"/>
          </p:cNvSpPr>
          <p:nvPr>
            <p:ph type="sldNum" sz="quarter" idx="4"/>
          </p:nvPr>
        </p:nvSpPr>
        <p:spPr>
          <a:xfrm>
            <a:off x="460248" y="6356350"/>
            <a:ext cx="2133600" cy="365125"/>
          </a:xfrm>
          <a:prstGeom prst="rect">
            <a:avLst/>
          </a:prstGeom>
        </p:spPr>
        <p:txBody>
          <a:bodyPr vert="horz" lIns="91440" tIns="45720" rIns="91440" bIns="45720" rtlCol="0" anchor="ctr"/>
          <a:lstStyle>
            <a:lvl1pPr algn="l">
              <a:defRPr sz="1200">
                <a:solidFill>
                  <a:sysClr val="windowText" lastClr="000000"/>
                </a:solidFill>
              </a:defRPr>
            </a:lvl1pPr>
          </a:lstStyle>
          <a:p>
            <a:fld id="{539B2107-F7DE-4D4C-A611-17F795814598}" type="slidenum">
              <a:rPr lang="en-US" smtClean="0"/>
              <a:t>‹#›</a:t>
            </a:fld>
            <a:endParaRPr lang="en-US"/>
          </a:p>
        </p:txBody>
      </p:sp>
      <p:sp>
        <p:nvSpPr>
          <p:cNvPr id="8" name="Title Placeholder 7"/>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Lst>
  <p:txStyles>
    <p:titleStyle>
      <a:lvl1pPr algn="l" defTabSz="914400" rtl="0" eaLnBrk="1" latinLnBrk="0" hangingPunct="1">
        <a:spcBef>
          <a:spcPct val="0"/>
        </a:spcBef>
        <a:buNone/>
        <a:defRPr sz="4400" kern="1200">
          <a:ln>
            <a:noFill/>
          </a:ln>
          <a:solidFill>
            <a:srgbClr val="FFFFFF"/>
          </a:solidFill>
          <a:effectLst>
            <a:glow rad="101600">
              <a:schemeClr val="tx2"/>
            </a:glo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Clr>
          <a:schemeClr val="tx2"/>
        </a:buClr>
        <a:buSzPct val="70000"/>
        <a:buFont typeface="Wingdings 2" pitchFamily="18"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4"/>
        </a:buClr>
        <a:buSzPct val="60000"/>
        <a:buFont typeface="Wingdings 2" pitchFamily="18"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5"/>
        </a:buClr>
        <a:buSzPct val="57000"/>
        <a:buFont typeface="Wingdings 2"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6"/>
        </a:buClr>
        <a:buSzPct val="55000"/>
        <a:buFont typeface="Wingdings 2" pitchFamily="18"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2"/>
        </a:buClr>
        <a:buSzPct val="50000"/>
        <a:buFont typeface="Wingdings 2" pitchFamily="18"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cesdsummerinstitute.wikispaces.com/"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 Id="rId9" Type="http://schemas.openxmlformats.org/officeDocument/2006/relationships/image" Target="../media/image10.wmf"/></Relationships>
</file>

<file path=ppt/slides/_rels/slide4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image" Target="../media/image12.wmf"/></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6.wmf"/><Relationship Id="rId4" Type="http://schemas.openxmlformats.org/officeDocument/2006/relationships/image" Target="../media/image15.png"/></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4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4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6.wmf"/><Relationship Id="rId4" Type="http://schemas.openxmlformats.org/officeDocument/2006/relationships/image" Target="../media/image15.png"/></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5.png"/></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cesdsummerinstitute.wikispace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Discussing the Big Ideas</a:t>
            </a:r>
            <a:endParaRPr lang="en-US" dirty="0"/>
          </a:p>
        </p:txBody>
      </p:sp>
      <p:sp>
        <p:nvSpPr>
          <p:cNvPr id="3" name="Subtitle 2"/>
          <p:cNvSpPr>
            <a:spLocks noGrp="1"/>
          </p:cNvSpPr>
          <p:nvPr>
            <p:ph type="subTitle" idx="1"/>
          </p:nvPr>
        </p:nvSpPr>
        <p:spPr/>
        <p:txBody>
          <a:bodyPr/>
          <a:lstStyle/>
          <a:p>
            <a:r>
              <a:rPr lang="en-US" dirty="0" smtClean="0"/>
              <a:t>Kindergarten to Grade 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99616"/>
            <a:ext cx="8229600" cy="5129784"/>
          </a:xfrm>
        </p:spPr>
        <p:txBody>
          <a:bodyPr>
            <a:normAutofit/>
          </a:bodyPr>
          <a:lstStyle/>
          <a:p>
            <a:r>
              <a:rPr lang="en-US" b="1" dirty="0" smtClean="0"/>
              <a:t>Basis to look critically at lessons and activities</a:t>
            </a:r>
          </a:p>
          <a:p>
            <a:endParaRPr lang="en-US" b="1" dirty="0" smtClean="0"/>
          </a:p>
          <a:p>
            <a:r>
              <a:rPr lang="en-US" b="1" dirty="0" smtClean="0"/>
              <a:t>Big Ideas are not meant to be implicit, rather EXPLICIT</a:t>
            </a:r>
          </a:p>
          <a:p>
            <a:endParaRPr lang="en-US" b="1" dirty="0" smtClean="0"/>
          </a:p>
          <a:p>
            <a:r>
              <a:rPr lang="en-US" b="1" dirty="0" smtClean="0"/>
              <a:t>Instruction &amp; Assessment are planned around big ideas </a:t>
            </a:r>
          </a:p>
        </p:txBody>
      </p:sp>
      <p:sp>
        <p:nvSpPr>
          <p:cNvPr id="3" name="Title 2"/>
          <p:cNvSpPr>
            <a:spLocks noGrp="1"/>
          </p:cNvSpPr>
          <p:nvPr>
            <p:ph type="title"/>
          </p:nvPr>
        </p:nvSpPr>
        <p:spPr/>
        <p:txBody>
          <a:bodyPr/>
          <a:lstStyle/>
          <a:p>
            <a:r>
              <a:rPr lang="en-US" dirty="0" smtClean="0"/>
              <a:t>What Teaching to Big Ideas Means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99616"/>
            <a:ext cx="8229600" cy="5205984"/>
          </a:xfrm>
        </p:spPr>
        <p:txBody>
          <a:bodyPr>
            <a:normAutofit/>
          </a:bodyPr>
          <a:lstStyle/>
          <a:p>
            <a:pPr>
              <a:buNone/>
            </a:pPr>
            <a:r>
              <a:rPr lang="en-US" dirty="0" smtClean="0"/>
              <a:t>i.e. </a:t>
            </a:r>
            <a:r>
              <a:rPr lang="en-US" b="1" dirty="0" smtClean="0"/>
              <a:t>Estimate &amp; measure length, height and distance using non-standard units</a:t>
            </a:r>
          </a:p>
          <a:p>
            <a:r>
              <a:rPr lang="en-US" dirty="0" smtClean="0"/>
              <a:t>What does this outcome mean to you? What are the big ideas?</a:t>
            </a:r>
          </a:p>
          <a:p>
            <a:pPr lvl="1"/>
            <a:r>
              <a:rPr lang="en-US" dirty="0" smtClean="0"/>
              <a:t>Working </a:t>
            </a:r>
            <a:r>
              <a:rPr lang="en-US" dirty="0" smtClean="0"/>
              <a:t>with nonstandard units helps describe the same object with diff measurements</a:t>
            </a:r>
          </a:p>
          <a:p>
            <a:pPr lvl="1"/>
            <a:r>
              <a:rPr lang="en-US" dirty="0" smtClean="0"/>
              <a:t>Any measurement can be determined in a variety of ways</a:t>
            </a:r>
          </a:p>
          <a:p>
            <a:pPr lvl="1"/>
            <a:r>
              <a:rPr lang="en-US" dirty="0" smtClean="0"/>
              <a:t>The choice of units affects the numerical value of the measurement</a:t>
            </a:r>
          </a:p>
          <a:p>
            <a:endParaRPr lang="en-US" dirty="0"/>
          </a:p>
        </p:txBody>
      </p:sp>
      <p:sp>
        <p:nvSpPr>
          <p:cNvPr id="3" name="Title 2"/>
          <p:cNvSpPr>
            <a:spLocks noGrp="1"/>
          </p:cNvSpPr>
          <p:nvPr>
            <p:ph type="title"/>
          </p:nvPr>
        </p:nvSpPr>
        <p:spPr/>
        <p:txBody>
          <a:bodyPr/>
          <a:lstStyle/>
          <a:p>
            <a:r>
              <a:rPr lang="en-US" dirty="0" smtClean="0"/>
              <a:t>So What do I Mean?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Table Talk: </a:t>
            </a:r>
            <a:r>
              <a:rPr lang="en-US" dirty="0" smtClean="0"/>
              <a:t> </a:t>
            </a:r>
            <a:r>
              <a:rPr lang="en-US" dirty="0" smtClean="0"/>
              <a:t>As a group you will have approximately 10 minutes to answer the following:</a:t>
            </a:r>
          </a:p>
          <a:p>
            <a:pPr>
              <a:buNone/>
            </a:pPr>
            <a:endParaRPr lang="en-US" dirty="0" smtClean="0"/>
          </a:p>
          <a:p>
            <a:pPr>
              <a:buNone/>
            </a:pPr>
            <a:r>
              <a:rPr lang="en-US" sz="3600" b="1" dirty="0" smtClean="0"/>
              <a:t>What skills do students need to have in order to be successful in math?</a:t>
            </a:r>
            <a:endParaRPr lang="en-US" sz="3600" b="1" dirty="0"/>
          </a:p>
        </p:txBody>
      </p:sp>
      <p:sp>
        <p:nvSpPr>
          <p:cNvPr id="3" name="Title 2"/>
          <p:cNvSpPr>
            <a:spLocks noGrp="1"/>
          </p:cNvSpPr>
          <p:nvPr>
            <p:ph type="title"/>
          </p:nvPr>
        </p:nvSpPr>
        <p:spPr/>
        <p:txBody>
          <a:bodyPr>
            <a:normAutofit fontScale="90000"/>
          </a:bodyPr>
          <a:lstStyle/>
          <a:p>
            <a:r>
              <a:rPr lang="en-US" dirty="0" smtClean="0"/>
              <a:t>Big Ideas of Math </a:t>
            </a:r>
            <a:r>
              <a:rPr lang="en-US" dirty="0" err="1" smtClean="0"/>
              <a:t>vs</a:t>
            </a:r>
            <a:r>
              <a:rPr lang="en-US" dirty="0" smtClean="0"/>
              <a:t> Big Ideas of Math Learner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Debrief: Key Words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do we grow, assess and evaluate _____?</a:t>
            </a:r>
          </a:p>
          <a:p>
            <a:endParaRPr lang="en-US" dirty="0" smtClean="0"/>
          </a:p>
          <a:p>
            <a:r>
              <a:rPr lang="en-US" dirty="0" smtClean="0"/>
              <a:t>What does _____ look like?</a:t>
            </a:r>
          </a:p>
          <a:p>
            <a:endParaRPr lang="en-US" dirty="0" smtClean="0"/>
          </a:p>
          <a:p>
            <a:r>
              <a:rPr lang="en-US" dirty="0" smtClean="0"/>
              <a:t>What does _____ sound like?</a:t>
            </a:r>
          </a:p>
          <a:p>
            <a:endParaRPr lang="en-US" dirty="0" smtClean="0"/>
          </a:p>
          <a:p>
            <a:r>
              <a:rPr lang="en-US" dirty="0" smtClean="0"/>
              <a:t>Do we have rubrics? Checklists or assessment tools we can share? Collaboratively create?</a:t>
            </a:r>
            <a:endParaRPr lang="en-US" dirty="0"/>
          </a:p>
        </p:txBody>
      </p:sp>
      <p:sp>
        <p:nvSpPr>
          <p:cNvPr id="3" name="Title 2"/>
          <p:cNvSpPr>
            <a:spLocks noGrp="1"/>
          </p:cNvSpPr>
          <p:nvPr>
            <p:ph type="title"/>
          </p:nvPr>
        </p:nvSpPr>
        <p:spPr/>
        <p:txBody>
          <a:bodyPr/>
          <a:lstStyle/>
          <a:p>
            <a:r>
              <a:rPr lang="en-US" dirty="0" smtClean="0"/>
              <a:t>So if we believe what we say…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a:xfrm>
            <a:off x="304800" y="152400"/>
            <a:ext cx="8229600" cy="1143000"/>
          </a:xfrm>
        </p:spPr>
        <p:txBody>
          <a:bodyPr/>
          <a:lstStyle/>
          <a:p>
            <a:r>
              <a:rPr lang="en-US" dirty="0" smtClean="0"/>
              <a:t>Break?</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Placemat Activity</a:t>
            </a:r>
            <a:endParaRPr lang="en-US" dirty="0"/>
          </a:p>
        </p:txBody>
      </p:sp>
      <p:sp>
        <p:nvSpPr>
          <p:cNvPr id="5" name="Content Placeholder 2"/>
          <p:cNvSpPr txBox="1">
            <a:spLocks/>
          </p:cNvSpPr>
          <p:nvPr/>
        </p:nvSpPr>
        <p:spPr>
          <a:xfrm>
            <a:off x="463550" y="1739900"/>
            <a:ext cx="8229600" cy="43862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Create a placemat with as many sides as you have members</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Each participant will record three different numbers that describe them in some way</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GO!</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Placemat Activity</a:t>
            </a:r>
            <a:endParaRPr lang="en-US" dirty="0"/>
          </a:p>
        </p:txBody>
      </p:sp>
      <p:sp>
        <p:nvSpPr>
          <p:cNvPr id="4" name="Title 1"/>
          <p:cNvSpPr txBox="1">
            <a:spLocks/>
          </p:cNvSpPr>
          <p:nvPr/>
        </p:nvSpPr>
        <p:spPr>
          <a:xfrm>
            <a:off x="463550" y="1524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rgbClr val="FFFFFF"/>
              </a:solidFill>
              <a:effectLst>
                <a:glow rad="101600">
                  <a:schemeClr val="tx2"/>
                </a:glow>
              </a:effectLst>
              <a:uLnTx/>
              <a:uFillTx/>
              <a:latin typeface="+mj-lt"/>
              <a:ea typeface="+mj-ea"/>
              <a:cs typeface="+mj-cs"/>
            </a:endParaRPr>
          </a:p>
        </p:txBody>
      </p:sp>
      <p:sp>
        <p:nvSpPr>
          <p:cNvPr id="5" name="Content Placeholder 2"/>
          <p:cNvSpPr txBox="1">
            <a:spLocks/>
          </p:cNvSpPr>
          <p:nvPr/>
        </p:nvSpPr>
        <p:spPr>
          <a:xfrm>
            <a:off x="457200" y="1676400"/>
            <a:ext cx="8229600" cy="43862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As a group, choose one number from each section so that the chosen numbers have something in common (mathematical or contextual)</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Choose a speaker who will share what your middle number are and how you came up with your middle category</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What direction?</a:t>
            </a:r>
          </a:p>
        </p:txBody>
      </p:sp>
      <p:sp>
        <p:nvSpPr>
          <p:cNvPr id="44035" name="Rectangle 3"/>
          <p:cNvSpPr>
            <a:spLocks noGrp="1" noChangeArrowheads="1"/>
          </p:cNvSpPr>
          <p:nvPr>
            <p:ph type="body" idx="1"/>
          </p:nvPr>
        </p:nvSpPr>
        <p:spPr/>
        <p:txBody>
          <a:bodyPr/>
          <a:lstStyle/>
          <a:p>
            <a:pPr eaLnBrk="1" hangingPunct="1">
              <a:buFontTx/>
              <a:buNone/>
            </a:pPr>
            <a:r>
              <a:rPr lang="en-US" b="1" dirty="0" smtClean="0"/>
              <a:t>  </a:t>
            </a:r>
          </a:p>
          <a:p>
            <a:pPr eaLnBrk="1" hangingPunct="1">
              <a:buFontTx/>
              <a:buNone/>
            </a:pPr>
            <a:r>
              <a:rPr lang="en-US" b="1" dirty="0" smtClean="0"/>
              <a:t>The driving force behind learning can be boiled down to ten common “needs”. These student needs are identified by </a:t>
            </a:r>
            <a:r>
              <a:rPr lang="en-US" b="1" dirty="0" err="1" smtClean="0"/>
              <a:t>Sfard</a:t>
            </a:r>
            <a:r>
              <a:rPr lang="en-US" b="1" dirty="0" smtClean="0"/>
              <a:t> (2003) and must be present if effective learning is to take place.</a:t>
            </a:r>
            <a:r>
              <a:rPr lang="en-US"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Need for Meaning</a:t>
            </a:r>
          </a:p>
        </p:txBody>
      </p:sp>
      <p:sp>
        <p:nvSpPr>
          <p:cNvPr id="45059" name="Rectangle 3"/>
          <p:cNvSpPr>
            <a:spLocks noGrp="1" noChangeArrowheads="1"/>
          </p:cNvSpPr>
          <p:nvPr>
            <p:ph type="body" idx="1"/>
          </p:nvPr>
        </p:nvSpPr>
        <p:spPr/>
        <p:txBody>
          <a:bodyPr>
            <a:normAutofit/>
          </a:bodyPr>
          <a:lstStyle/>
          <a:p>
            <a:pPr eaLnBrk="1" hangingPunct="1">
              <a:lnSpc>
                <a:spcPct val="80000"/>
              </a:lnSpc>
            </a:pPr>
            <a:r>
              <a:rPr lang="en-US" sz="2800" dirty="0" smtClean="0"/>
              <a:t>Learners look for order, logic, causal dependencies behind things, events, and experiences. </a:t>
            </a:r>
          </a:p>
          <a:p>
            <a:pPr eaLnBrk="1" hangingPunct="1">
              <a:lnSpc>
                <a:spcPct val="80000"/>
              </a:lnSpc>
              <a:buFontTx/>
              <a:buNone/>
            </a:pPr>
            <a:endParaRPr lang="en-US" sz="2800" dirty="0" smtClean="0"/>
          </a:p>
          <a:p>
            <a:pPr eaLnBrk="1" hangingPunct="1">
              <a:lnSpc>
                <a:spcPct val="80000"/>
              </a:lnSpc>
            </a:pPr>
            <a:r>
              <a:rPr lang="en-US" sz="2800" dirty="0" smtClean="0"/>
              <a:t>Because the need for meaning motivates us to learn, instruction that focuses on it is more effective than instruction that ignores this need. </a:t>
            </a:r>
          </a:p>
          <a:p>
            <a:pPr eaLnBrk="1" hangingPunct="1">
              <a:lnSpc>
                <a:spcPct val="80000"/>
              </a:lnSpc>
            </a:pPr>
            <a:endParaRPr lang="en-US" sz="2800" dirty="0" smtClean="0"/>
          </a:p>
          <a:p>
            <a:pPr eaLnBrk="1" hangingPunct="1">
              <a:lnSpc>
                <a:spcPct val="80000"/>
              </a:lnSpc>
            </a:pPr>
            <a:r>
              <a:rPr lang="en-US" sz="2800" dirty="0" smtClean="0"/>
              <a:t>Abbott and Ryan (1999) describe learning as an active process in which an individual assimilates new facts and experiences into a pre-existing web of knowledge and understanding.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to 20</a:t>
            </a:r>
            <a:endParaRPr lang="en-US" dirty="0"/>
          </a:p>
        </p:txBody>
      </p:sp>
      <p:sp>
        <p:nvSpPr>
          <p:cNvPr id="4" name="Title 1"/>
          <p:cNvSpPr txBox="1">
            <a:spLocks/>
          </p:cNvSpPr>
          <p:nvPr/>
        </p:nvSpPr>
        <p:spPr>
          <a:xfrm>
            <a:off x="0" y="762000"/>
            <a:ext cx="91440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smtClean="0">
              <a:ln>
                <a:noFill/>
              </a:ln>
              <a:solidFill>
                <a:srgbClr val="FFFFFF"/>
              </a:solidFill>
              <a:effectLst>
                <a:glow rad="101600">
                  <a:schemeClr val="tx2"/>
                </a:glow>
              </a:effectLst>
              <a:uLnTx/>
              <a:uFillTx/>
              <a:latin typeface="Calibri" pitchFamily="-107" charset="0"/>
              <a:ea typeface="ＭＳ Ｐゴシック" pitchFamily="-107" charset="-128"/>
              <a:cs typeface="+mj-cs"/>
            </a:endParaRPr>
          </a:p>
        </p:txBody>
      </p:sp>
      <p:sp>
        <p:nvSpPr>
          <p:cNvPr id="5" name="Content Placeholder 2"/>
          <p:cNvSpPr txBox="1">
            <a:spLocks/>
          </p:cNvSpPr>
          <p:nvPr/>
        </p:nvSpPr>
        <p:spPr>
          <a:xfrm>
            <a:off x="381000" y="1600200"/>
            <a:ext cx="8534399" cy="419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You are on a number line. You can jump however you want </a:t>
            </a:r>
            <a:r>
              <a:rPr kumimoji="0" lang="en-US" sz="3200" b="1"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as long as you always take the same size jump</a:t>
            </a: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How can you land on 20?</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pitchFamily="-107" charset="2"/>
              <a:buNone/>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pitchFamily="-107" charset="2"/>
              <a:buNone/>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p:txBody>
      </p:sp>
      <p:pic>
        <p:nvPicPr>
          <p:cNvPr id="6" name="Picture 4" descr="Picture 1.png"/>
          <p:cNvPicPr>
            <a:picLocks noChangeAspect="1"/>
          </p:cNvPicPr>
          <p:nvPr/>
        </p:nvPicPr>
        <p:blipFill>
          <a:blip r:embed="rId2" cstate="print"/>
          <a:srcRect/>
          <a:stretch>
            <a:fillRect/>
          </a:stretch>
        </p:blipFill>
        <p:spPr bwMode="auto">
          <a:xfrm>
            <a:off x="0" y="4724400"/>
            <a:ext cx="9144000" cy="1258888"/>
          </a:xfrm>
          <a:prstGeom prst="rect">
            <a:avLst/>
          </a:prstGeom>
          <a:noFill/>
          <a:ln w="9525">
            <a:noFill/>
            <a:miter lim="800000"/>
            <a:headEnd/>
            <a:tailEnd/>
          </a:ln>
        </p:spPr>
      </p:pic>
      <p:sp>
        <p:nvSpPr>
          <p:cNvPr id="7" name="Slide Number Placeholder 4"/>
          <p:cNvSpPr>
            <a:spLocks noGrp="1"/>
          </p:cNvSpPr>
          <p:nvPr>
            <p:ph type="sldNum" sz="quarter" idx="12"/>
          </p:nvPr>
        </p:nvSpPr>
        <p:spPr>
          <a:xfrm>
            <a:off x="8610600" y="6492875"/>
            <a:ext cx="533400" cy="365125"/>
          </a:xfrm>
        </p:spPr>
        <p:txBody>
          <a:bodyPr/>
          <a:lstStyle/>
          <a:p>
            <a:fld id="{FE343F27-ECAA-4213-B78F-B7C1DEA5C135}" type="slidenum">
              <a:rPr lang="en-US"/>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Need for Structure</a:t>
            </a:r>
          </a:p>
        </p:txBody>
      </p:sp>
      <p:sp>
        <p:nvSpPr>
          <p:cNvPr id="46083" name="Rectangle 3"/>
          <p:cNvSpPr>
            <a:spLocks noGrp="1" noChangeArrowheads="1"/>
          </p:cNvSpPr>
          <p:nvPr>
            <p:ph type="body" idx="1"/>
          </p:nvPr>
        </p:nvSpPr>
        <p:spPr>
          <a:xfrm>
            <a:off x="152400" y="1499616"/>
            <a:ext cx="8763000" cy="4977384"/>
          </a:xfrm>
        </p:spPr>
        <p:txBody>
          <a:bodyPr>
            <a:noAutofit/>
          </a:bodyPr>
          <a:lstStyle/>
          <a:p>
            <a:pPr eaLnBrk="1" hangingPunct="1">
              <a:lnSpc>
                <a:spcPct val="80000"/>
              </a:lnSpc>
            </a:pPr>
            <a:r>
              <a:rPr lang="en-US" sz="2400" dirty="0" smtClean="0"/>
              <a:t>The need for structure follows from the need for meaning. Meaning involves </a:t>
            </a:r>
            <a:r>
              <a:rPr lang="en-US" sz="2400" b="1" dirty="0" smtClean="0"/>
              <a:t>relations</a:t>
            </a:r>
            <a:r>
              <a:rPr lang="en-US" sz="2400" dirty="0" smtClean="0"/>
              <a:t> among concepts, not just concepts as such. Understanding of these concepts requires the ability to see structure from the relations among concepts. </a:t>
            </a:r>
          </a:p>
          <a:p>
            <a:pPr eaLnBrk="1" hangingPunct="1">
              <a:lnSpc>
                <a:spcPct val="80000"/>
              </a:lnSpc>
              <a:buFontTx/>
              <a:buNone/>
            </a:pPr>
            <a:endParaRPr lang="en-US" sz="2400" dirty="0" smtClean="0"/>
          </a:p>
          <a:p>
            <a:pPr eaLnBrk="1" hangingPunct="1">
              <a:lnSpc>
                <a:spcPct val="80000"/>
              </a:lnSpc>
            </a:pPr>
            <a:r>
              <a:rPr lang="en-US" sz="2400" dirty="0" smtClean="0"/>
              <a:t>If understanding means seeing structure, then the </a:t>
            </a:r>
            <a:r>
              <a:rPr lang="en-US" sz="2400" b="1" dirty="0" smtClean="0"/>
              <a:t>connections</a:t>
            </a:r>
            <a:r>
              <a:rPr lang="en-US" sz="2400" dirty="0" smtClean="0"/>
              <a:t> between concepts already learned and new concepts being introduced must be an integral part of the curriculum and instruction.</a:t>
            </a:r>
          </a:p>
          <a:p>
            <a:pPr eaLnBrk="1" hangingPunct="1">
              <a:lnSpc>
                <a:spcPct val="80000"/>
              </a:lnSpc>
              <a:buFontTx/>
              <a:buNone/>
            </a:pPr>
            <a:r>
              <a:rPr lang="en-US" sz="2400" dirty="0" smtClean="0"/>
              <a:t> </a:t>
            </a:r>
          </a:p>
          <a:p>
            <a:pPr eaLnBrk="1" hangingPunct="1">
              <a:lnSpc>
                <a:spcPct val="80000"/>
              </a:lnSpc>
            </a:pPr>
            <a:r>
              <a:rPr lang="en-US" sz="2400" dirty="0" smtClean="0"/>
              <a:t>Such connections must include not only </a:t>
            </a:r>
            <a:r>
              <a:rPr lang="en-US" sz="2400" b="1" dirty="0" smtClean="0"/>
              <a:t>real-world</a:t>
            </a:r>
            <a:r>
              <a:rPr lang="en-US" sz="2400" dirty="0" smtClean="0"/>
              <a:t> applications and relevance, but also assistance in building mathematical abstractions, so students can see how the results can be transferred from one context to another (Wu, 1997).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dirty="0" smtClean="0"/>
              <a:t>Need for </a:t>
            </a:r>
            <a:r>
              <a:rPr lang="en-US" dirty="0" smtClean="0"/>
              <a:t>Repetitive Action</a:t>
            </a:r>
            <a:endParaRPr lang="en-US" dirty="0" smtClean="0"/>
          </a:p>
        </p:txBody>
      </p:sp>
      <p:sp>
        <p:nvSpPr>
          <p:cNvPr id="47107" name="Rectangle 3"/>
          <p:cNvSpPr>
            <a:spLocks noGrp="1" noChangeArrowheads="1"/>
          </p:cNvSpPr>
          <p:nvPr>
            <p:ph type="body" idx="1"/>
          </p:nvPr>
        </p:nvSpPr>
        <p:spPr/>
        <p:txBody>
          <a:bodyPr/>
          <a:lstStyle/>
          <a:p>
            <a:pPr eaLnBrk="1" hangingPunct="1">
              <a:lnSpc>
                <a:spcPct val="90000"/>
              </a:lnSpc>
            </a:pPr>
            <a:r>
              <a:rPr lang="en-US" sz="2400" dirty="0" smtClean="0"/>
              <a:t>A </a:t>
            </a:r>
            <a:r>
              <a:rPr lang="en-US" sz="2400" dirty="0" smtClean="0"/>
              <a:t>person who has created meaning and structure for a mathematical concept is aware of a repetitive, constant structure of certain </a:t>
            </a:r>
            <a:r>
              <a:rPr lang="en-US" sz="2400" dirty="0" smtClean="0"/>
              <a:t>actions. He is </a:t>
            </a:r>
            <a:r>
              <a:rPr lang="en-US" sz="2400" dirty="0" smtClean="0"/>
              <a:t>able to think and speak about the process as an object whose inner structures do not have to be remembered each time one deals with it. </a:t>
            </a:r>
            <a:endParaRPr lang="en-US" sz="2400" dirty="0" smtClean="0"/>
          </a:p>
          <a:p>
            <a:pPr eaLnBrk="1" hangingPunct="1">
              <a:lnSpc>
                <a:spcPct val="90000"/>
              </a:lnSpc>
            </a:pPr>
            <a:endParaRPr lang="en-US" sz="2400" dirty="0" smtClean="0"/>
          </a:p>
          <a:p>
            <a:pPr eaLnBrk="1" hangingPunct="1">
              <a:lnSpc>
                <a:spcPct val="90000"/>
              </a:lnSpc>
            </a:pPr>
            <a:r>
              <a:rPr lang="en-US" sz="2400" dirty="0" smtClean="0"/>
              <a:t>A reasonable level of mastery of basic skills is an important element in constructing mathematics knowledge (</a:t>
            </a:r>
            <a:r>
              <a:rPr lang="en-US" sz="2400" dirty="0" err="1" smtClean="0"/>
              <a:t>Fuson</a:t>
            </a:r>
            <a:r>
              <a:rPr lang="en-US" sz="2400" dirty="0" smtClean="0"/>
              <a:t> &amp; Briars, 1990; </a:t>
            </a:r>
            <a:r>
              <a:rPr lang="en-US" sz="2400" dirty="0" err="1" smtClean="0"/>
              <a:t>Fuson</a:t>
            </a:r>
            <a:r>
              <a:rPr lang="en-US" sz="2400" dirty="0" smtClean="0"/>
              <a:t> &amp; Kwon, 1992; </a:t>
            </a:r>
            <a:r>
              <a:rPr lang="en-US" sz="2400" dirty="0" err="1" smtClean="0"/>
              <a:t>Hiebert</a:t>
            </a:r>
            <a:r>
              <a:rPr lang="en-US" sz="2400" dirty="0" smtClean="0"/>
              <a:t> &amp; Wearne, 1996; </a:t>
            </a:r>
            <a:r>
              <a:rPr lang="en-US" sz="2400" dirty="0" err="1" smtClean="0"/>
              <a:t>Siegler</a:t>
            </a:r>
            <a:r>
              <a:rPr lang="en-US" sz="2400" dirty="0" smtClean="0"/>
              <a:t>, 2003; Stevenson &amp; Stigler, 1992).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dirty="0" smtClean="0"/>
              <a:t>Need for </a:t>
            </a:r>
            <a:r>
              <a:rPr lang="en-US" dirty="0" smtClean="0"/>
              <a:t>Difficulty</a:t>
            </a:r>
            <a:endParaRPr lang="en-US" dirty="0" smtClean="0"/>
          </a:p>
        </p:txBody>
      </p:sp>
      <p:sp>
        <p:nvSpPr>
          <p:cNvPr id="48131" name="Rectangle 3"/>
          <p:cNvSpPr>
            <a:spLocks noGrp="1" noChangeArrowheads="1"/>
          </p:cNvSpPr>
          <p:nvPr>
            <p:ph type="body" idx="1"/>
          </p:nvPr>
        </p:nvSpPr>
        <p:spPr/>
        <p:txBody>
          <a:bodyPr/>
          <a:lstStyle/>
          <a:p>
            <a:pPr eaLnBrk="1" hangingPunct="1"/>
            <a:r>
              <a:rPr lang="en-US" sz="2800" dirty="0" smtClean="0"/>
              <a:t>True learning implies coping with difficulties</a:t>
            </a:r>
            <a:r>
              <a:rPr lang="en-US" sz="2800" dirty="0" smtClean="0"/>
              <a:t>.</a:t>
            </a:r>
          </a:p>
          <a:p>
            <a:pPr eaLnBrk="1" hangingPunct="1">
              <a:buNone/>
            </a:pPr>
            <a:endParaRPr lang="en-US" sz="2800" dirty="0" smtClean="0"/>
          </a:p>
          <a:p>
            <a:pPr eaLnBrk="1" hangingPunct="1"/>
            <a:r>
              <a:rPr lang="en-US" sz="2800" dirty="0" smtClean="0"/>
              <a:t>The goal of learning is to advance a student from abilities he now possesses to those he has not yet developed. The best way to accomplish this is to present the student with tasks beyond his present developmental level but within his zone of proximal development (ZPD). </a:t>
            </a:r>
            <a:r>
              <a:rPr lang="en-US" sz="2800" b="1" dirty="0" smtClean="0"/>
              <a:t>Tasks must be demanding, but still within reach of the student</a:t>
            </a:r>
            <a:r>
              <a:rPr lang="en-US" sz="2800" dirty="0" smtClean="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z="4000" dirty="0" smtClean="0"/>
              <a:t>Need for </a:t>
            </a:r>
            <a:r>
              <a:rPr lang="en-US" sz="4000" dirty="0" smtClean="0"/>
              <a:t>Relevance </a:t>
            </a:r>
            <a:r>
              <a:rPr lang="en-US" sz="4000" dirty="0" smtClean="0"/>
              <a:t>and </a:t>
            </a:r>
            <a:r>
              <a:rPr lang="en-US" sz="4000" dirty="0" smtClean="0"/>
              <a:t>Significance</a:t>
            </a:r>
            <a:endParaRPr lang="en-US" sz="4000" dirty="0" smtClean="0"/>
          </a:p>
        </p:txBody>
      </p:sp>
      <p:sp>
        <p:nvSpPr>
          <p:cNvPr id="49155" name="Rectangle 3"/>
          <p:cNvSpPr>
            <a:spLocks noGrp="1" noChangeArrowheads="1"/>
          </p:cNvSpPr>
          <p:nvPr>
            <p:ph type="body" idx="1"/>
          </p:nvPr>
        </p:nvSpPr>
        <p:spPr/>
        <p:txBody>
          <a:bodyPr>
            <a:noAutofit/>
          </a:bodyPr>
          <a:lstStyle/>
          <a:p>
            <a:pPr eaLnBrk="1" hangingPunct="1">
              <a:lnSpc>
                <a:spcPct val="80000"/>
              </a:lnSpc>
            </a:pPr>
            <a:r>
              <a:rPr lang="en-US" sz="2800" dirty="0" smtClean="0"/>
              <a:t>Significance is the ability to understand and appreciate the place and importance of what is to be </a:t>
            </a:r>
            <a:r>
              <a:rPr lang="en-US" sz="2800" dirty="0" smtClean="0"/>
              <a:t>learned</a:t>
            </a:r>
            <a:endParaRPr lang="en-US" sz="2800" dirty="0" smtClean="0"/>
          </a:p>
          <a:p>
            <a:pPr eaLnBrk="1" hangingPunct="1">
              <a:lnSpc>
                <a:spcPct val="80000"/>
              </a:lnSpc>
              <a:buFontTx/>
              <a:buNone/>
            </a:pPr>
            <a:endParaRPr lang="en-US" sz="2800" dirty="0" smtClean="0"/>
          </a:p>
          <a:p>
            <a:pPr eaLnBrk="1" hangingPunct="1">
              <a:lnSpc>
                <a:spcPct val="80000"/>
              </a:lnSpc>
            </a:pPr>
            <a:r>
              <a:rPr lang="en-US" sz="2800" dirty="0" smtClean="0"/>
              <a:t>Significance means linking new knowledge to existing knowledge, so again stresses the importance of helping students build connections.</a:t>
            </a:r>
          </a:p>
          <a:p>
            <a:pPr eaLnBrk="1" hangingPunct="1">
              <a:lnSpc>
                <a:spcPct val="80000"/>
              </a:lnSpc>
              <a:buFontTx/>
              <a:buNone/>
            </a:pPr>
            <a:endParaRPr lang="en-US" sz="2800" dirty="0" smtClean="0"/>
          </a:p>
          <a:p>
            <a:pPr eaLnBrk="1" hangingPunct="1">
              <a:lnSpc>
                <a:spcPct val="80000"/>
              </a:lnSpc>
            </a:pPr>
            <a:r>
              <a:rPr lang="en-US" sz="2800" dirty="0" smtClean="0"/>
              <a:t>Recent research has shown that people tend to do significantly better in applying mathematics to real-life problems than in attempting to deal with the same mathematical content in the context of typical school problems (</a:t>
            </a:r>
            <a:r>
              <a:rPr lang="en-US" sz="2800" dirty="0" err="1" smtClean="0"/>
              <a:t>Nunes</a:t>
            </a:r>
            <a:r>
              <a:rPr lang="en-US" sz="2800" dirty="0" smtClean="0"/>
              <a:t>, </a:t>
            </a:r>
            <a:r>
              <a:rPr lang="en-US" sz="2800" dirty="0" err="1" smtClean="0"/>
              <a:t>Schlieman</a:t>
            </a:r>
            <a:r>
              <a:rPr lang="en-US" sz="2800" dirty="0" smtClean="0"/>
              <a:t>, &amp; </a:t>
            </a:r>
            <a:r>
              <a:rPr lang="en-US" sz="2800" dirty="0" err="1" smtClean="0"/>
              <a:t>Carraher</a:t>
            </a:r>
            <a:r>
              <a:rPr lang="en-US" sz="2800" dirty="0" smtClean="0"/>
              <a:t>, 1993; Saxe, 1991; </a:t>
            </a:r>
            <a:r>
              <a:rPr lang="en-US" sz="2800" dirty="0" err="1" smtClean="0"/>
              <a:t>Schlieman</a:t>
            </a:r>
            <a:r>
              <a:rPr lang="en-US" sz="2800" dirty="0" smtClean="0"/>
              <a:t> &amp; </a:t>
            </a:r>
            <a:r>
              <a:rPr lang="en-US" sz="2800" dirty="0" err="1" smtClean="0"/>
              <a:t>Carraher</a:t>
            </a:r>
            <a:r>
              <a:rPr lang="en-US" sz="2800" dirty="0" smtClean="0"/>
              <a:t>, 1996).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Need for Social Interaction</a:t>
            </a:r>
          </a:p>
        </p:txBody>
      </p:sp>
      <p:sp>
        <p:nvSpPr>
          <p:cNvPr id="50179" name="Rectangle 3"/>
          <p:cNvSpPr>
            <a:spLocks noGrp="1" noChangeArrowheads="1"/>
          </p:cNvSpPr>
          <p:nvPr>
            <p:ph type="body" idx="1"/>
          </p:nvPr>
        </p:nvSpPr>
        <p:spPr/>
        <p:txBody>
          <a:bodyPr>
            <a:noAutofit/>
          </a:bodyPr>
          <a:lstStyle/>
          <a:p>
            <a:pPr eaLnBrk="1" hangingPunct="1">
              <a:lnSpc>
                <a:spcPct val="80000"/>
              </a:lnSpc>
            </a:pPr>
            <a:r>
              <a:rPr lang="en-US" sz="2400" dirty="0" smtClean="0"/>
              <a:t>There is an inherent social nature to learning and making meaning. </a:t>
            </a:r>
          </a:p>
          <a:p>
            <a:pPr eaLnBrk="1" hangingPunct="1">
              <a:lnSpc>
                <a:spcPct val="80000"/>
              </a:lnSpc>
              <a:buFontTx/>
              <a:buNone/>
            </a:pPr>
            <a:r>
              <a:rPr lang="en-US" sz="2400" dirty="0" smtClean="0"/>
              <a:t> </a:t>
            </a:r>
          </a:p>
          <a:p>
            <a:pPr eaLnBrk="1" hangingPunct="1">
              <a:lnSpc>
                <a:spcPct val="80000"/>
              </a:lnSpc>
            </a:pPr>
            <a:r>
              <a:rPr lang="en-US" sz="2400" dirty="0" smtClean="0"/>
              <a:t>The most obvious forms are student-teacher or student-student exchanges, but even interaction with a textbook is a form of social interaction (</a:t>
            </a:r>
            <a:r>
              <a:rPr lang="en-US" sz="2400" dirty="0" err="1" smtClean="0"/>
              <a:t>Sfard</a:t>
            </a:r>
            <a:r>
              <a:rPr lang="en-US" sz="2400" dirty="0" smtClean="0"/>
              <a:t>, 2003). </a:t>
            </a:r>
          </a:p>
          <a:p>
            <a:pPr eaLnBrk="1" hangingPunct="1">
              <a:lnSpc>
                <a:spcPct val="80000"/>
              </a:lnSpc>
            </a:pPr>
            <a:endParaRPr lang="en-US" sz="2400" dirty="0" smtClean="0"/>
          </a:p>
          <a:p>
            <a:pPr eaLnBrk="1" hangingPunct="1">
              <a:lnSpc>
                <a:spcPct val="80000"/>
              </a:lnSpc>
            </a:pPr>
            <a:r>
              <a:rPr lang="en-US" sz="2400" dirty="0" smtClean="0"/>
              <a:t>Cooperative learning is another form of learning interaction that does not have the teacher in the central role. It has become popular because of research findings suggesting positive effects on student achievement of collective effort (O'Connor, 1998; </a:t>
            </a:r>
            <a:r>
              <a:rPr lang="en-US" sz="2400" dirty="0" err="1" smtClean="0"/>
              <a:t>Siegler</a:t>
            </a:r>
            <a:r>
              <a:rPr lang="en-US" sz="2400" dirty="0" smtClean="0"/>
              <a:t>, 2003; Webb, 1991; Webb &amp; </a:t>
            </a:r>
            <a:r>
              <a:rPr lang="en-US" sz="2400" dirty="0" err="1" smtClean="0"/>
              <a:t>Farivar</a:t>
            </a:r>
            <a:r>
              <a:rPr lang="en-US" sz="2400" dirty="0" smtClean="0"/>
              <a:t>, 1994)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z="4000" dirty="0" smtClean="0"/>
              <a:t>Need for </a:t>
            </a:r>
            <a:r>
              <a:rPr lang="en-US" sz="4000" dirty="0" smtClean="0"/>
              <a:t>Symbolic-Verbal Interaction</a:t>
            </a:r>
            <a:endParaRPr lang="en-US" sz="4000" dirty="0" smtClean="0"/>
          </a:p>
        </p:txBody>
      </p:sp>
      <p:sp>
        <p:nvSpPr>
          <p:cNvPr id="51203" name="Rectangle 3"/>
          <p:cNvSpPr>
            <a:spLocks noGrp="1" noChangeArrowheads="1"/>
          </p:cNvSpPr>
          <p:nvPr>
            <p:ph type="body" idx="1"/>
          </p:nvPr>
        </p:nvSpPr>
        <p:spPr>
          <a:xfrm>
            <a:off x="304800" y="1575816"/>
            <a:ext cx="8382000" cy="5129784"/>
          </a:xfrm>
        </p:spPr>
        <p:txBody>
          <a:bodyPr>
            <a:normAutofit/>
          </a:bodyPr>
          <a:lstStyle/>
          <a:p>
            <a:pPr eaLnBrk="1" hangingPunct="1">
              <a:lnSpc>
                <a:spcPct val="90000"/>
              </a:lnSpc>
            </a:pPr>
            <a:r>
              <a:rPr lang="en-US" sz="2400" dirty="0" smtClean="0"/>
              <a:t>Interaction in learning means communication, and communication means using both language (speech) and symbols (written language as well as special mathematics symbols) to convey thoughts. </a:t>
            </a:r>
            <a:endParaRPr lang="en-US" sz="2400" dirty="0" smtClean="0"/>
          </a:p>
          <a:p>
            <a:pPr eaLnBrk="1" hangingPunct="1">
              <a:lnSpc>
                <a:spcPct val="90000"/>
              </a:lnSpc>
            </a:pPr>
            <a:endParaRPr lang="en-US" sz="2400" dirty="0" smtClean="0"/>
          </a:p>
          <a:p>
            <a:pPr eaLnBrk="1" hangingPunct="1">
              <a:lnSpc>
                <a:spcPct val="90000"/>
              </a:lnSpc>
            </a:pPr>
            <a:r>
              <a:rPr lang="en-US" sz="2400" dirty="0" smtClean="0"/>
              <a:t>If mathematics learning is to take place in an interactive setting, students must be encouraged to “talk” mathematics. Research shows that classroom discussion provides many learning opportunities (Ball, 1991;Cobb, Wood, &amp; </a:t>
            </a:r>
            <a:r>
              <a:rPr lang="en-US" sz="2400" dirty="0" err="1" smtClean="0"/>
              <a:t>Yackel</a:t>
            </a:r>
            <a:r>
              <a:rPr lang="en-US" sz="2400" dirty="0" smtClean="0"/>
              <a:t>, 1991, 1993; </a:t>
            </a:r>
            <a:r>
              <a:rPr lang="en-US" sz="2400" dirty="0" err="1" smtClean="0"/>
              <a:t>Lampert</a:t>
            </a:r>
            <a:r>
              <a:rPr lang="en-US" sz="2400" dirty="0" smtClean="0"/>
              <a:t>, 1990; </a:t>
            </a:r>
            <a:r>
              <a:rPr lang="en-US" sz="2400" dirty="0" err="1" smtClean="0"/>
              <a:t>Schoenfeld</a:t>
            </a:r>
            <a:r>
              <a:rPr lang="en-US" sz="2400" dirty="0" smtClean="0"/>
              <a:t>, 1996). </a:t>
            </a:r>
            <a:endParaRPr lang="en-US" sz="2400" dirty="0" smtClean="0"/>
          </a:p>
          <a:p>
            <a:pPr eaLnBrk="1" hangingPunct="1">
              <a:lnSpc>
                <a:spcPct val="90000"/>
              </a:lnSpc>
            </a:pPr>
            <a:endParaRPr lang="en-US" sz="2400" dirty="0" smtClean="0"/>
          </a:p>
          <a:p>
            <a:pPr eaLnBrk="1" hangingPunct="1">
              <a:lnSpc>
                <a:spcPct val="90000"/>
              </a:lnSpc>
            </a:pPr>
            <a:r>
              <a:rPr lang="en-US" sz="2400" dirty="0" smtClean="0"/>
              <a:t>The role of the teacher is particularly important. For the discourse to be effective, students must be taught to communicate mathematically.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dirty="0" smtClean="0"/>
              <a:t>Need for </a:t>
            </a:r>
            <a:r>
              <a:rPr lang="en-US" dirty="0" smtClean="0"/>
              <a:t>Well-Defined Discourse</a:t>
            </a:r>
            <a:endParaRPr lang="en-US" dirty="0" smtClean="0"/>
          </a:p>
        </p:txBody>
      </p:sp>
      <p:sp>
        <p:nvSpPr>
          <p:cNvPr id="52227" name="Rectangle 3"/>
          <p:cNvSpPr>
            <a:spLocks noGrp="1" noChangeArrowheads="1"/>
          </p:cNvSpPr>
          <p:nvPr>
            <p:ph type="body" idx="1"/>
          </p:nvPr>
        </p:nvSpPr>
        <p:spPr/>
        <p:txBody>
          <a:bodyPr>
            <a:normAutofit/>
          </a:bodyPr>
          <a:lstStyle/>
          <a:p>
            <a:pPr eaLnBrk="1" hangingPunct="1">
              <a:lnSpc>
                <a:spcPct val="80000"/>
              </a:lnSpc>
            </a:pPr>
            <a:r>
              <a:rPr lang="en-US" dirty="0" smtClean="0"/>
              <a:t>R</a:t>
            </a:r>
            <a:r>
              <a:rPr lang="en-US" dirty="0" smtClean="0"/>
              <a:t>efers </a:t>
            </a:r>
            <a:r>
              <a:rPr lang="en-US" dirty="0" smtClean="0"/>
              <a:t>to all </a:t>
            </a:r>
            <a:r>
              <a:rPr lang="en-US" dirty="0" smtClean="0"/>
              <a:t>communication </a:t>
            </a:r>
            <a:r>
              <a:rPr lang="en-US" dirty="0" smtClean="0"/>
              <a:t>practices of the classroom - both written and verbal.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dirty="0" smtClean="0"/>
              <a:t>Need for </a:t>
            </a:r>
            <a:r>
              <a:rPr lang="en-US" dirty="0" smtClean="0"/>
              <a:t>Belonging</a:t>
            </a:r>
            <a:endParaRPr lang="en-US" dirty="0" smtClean="0"/>
          </a:p>
        </p:txBody>
      </p:sp>
      <p:sp>
        <p:nvSpPr>
          <p:cNvPr id="53251" name="Rectangle 3"/>
          <p:cNvSpPr>
            <a:spLocks noGrp="1" noChangeArrowheads="1"/>
          </p:cNvSpPr>
          <p:nvPr>
            <p:ph type="body" idx="1"/>
          </p:nvPr>
        </p:nvSpPr>
        <p:spPr/>
        <p:txBody>
          <a:bodyPr>
            <a:noAutofit/>
          </a:bodyPr>
          <a:lstStyle/>
          <a:p>
            <a:pPr eaLnBrk="1" hangingPunct="1">
              <a:lnSpc>
                <a:spcPct val="90000"/>
              </a:lnSpc>
            </a:pPr>
            <a:r>
              <a:rPr lang="en-US" sz="2800" dirty="0" smtClean="0"/>
              <a:t>Learning </a:t>
            </a:r>
            <a:r>
              <a:rPr lang="en-US" sz="2800" dirty="0" smtClean="0"/>
              <a:t>by participation requires one to be a </a:t>
            </a:r>
            <a:r>
              <a:rPr lang="en-US" sz="2800" dirty="0" smtClean="0"/>
              <a:t>part </a:t>
            </a:r>
            <a:r>
              <a:rPr lang="en-US" sz="2800" dirty="0" smtClean="0"/>
              <a:t>of a learning community. </a:t>
            </a:r>
            <a:endParaRPr lang="en-US" sz="2800" dirty="0" smtClean="0"/>
          </a:p>
          <a:p>
            <a:pPr eaLnBrk="1" hangingPunct="1">
              <a:lnSpc>
                <a:spcPct val="90000"/>
              </a:lnSpc>
            </a:pPr>
            <a:endParaRPr lang="en-US" sz="2800" dirty="0" smtClean="0"/>
          </a:p>
          <a:p>
            <a:pPr eaLnBrk="1" hangingPunct="1">
              <a:lnSpc>
                <a:spcPct val="90000"/>
              </a:lnSpc>
            </a:pPr>
            <a:r>
              <a:rPr lang="en-US" sz="2800" dirty="0" smtClean="0"/>
              <a:t>Implications for mathematics education: Students need to feel respected and free to speak </a:t>
            </a:r>
            <a:r>
              <a:rPr lang="en-US" sz="2800" dirty="0" smtClean="0"/>
              <a:t>their </a:t>
            </a:r>
            <a:r>
              <a:rPr lang="en-US" sz="2800" dirty="0" smtClean="0"/>
              <a:t>mind in the classroom. </a:t>
            </a:r>
            <a:endParaRPr lang="en-US" sz="2800" dirty="0" smtClean="0"/>
          </a:p>
          <a:p>
            <a:pPr eaLnBrk="1" hangingPunct="1">
              <a:lnSpc>
                <a:spcPct val="90000"/>
              </a:lnSpc>
            </a:pPr>
            <a:endParaRPr lang="en-US" sz="2800" dirty="0" smtClean="0"/>
          </a:p>
          <a:p>
            <a:pPr eaLnBrk="1" hangingPunct="1">
              <a:lnSpc>
                <a:spcPct val="90000"/>
              </a:lnSpc>
            </a:pPr>
            <a:r>
              <a:rPr lang="en-US" sz="2800" dirty="0" smtClean="0"/>
              <a:t>However</a:t>
            </a:r>
            <a:r>
              <a:rPr lang="en-US" sz="2800" dirty="0" smtClean="0"/>
              <a:t>, the extent to which students value belonging to </a:t>
            </a:r>
            <a:r>
              <a:rPr lang="en-US" sz="2800" dirty="0" smtClean="0"/>
              <a:t>a </a:t>
            </a:r>
            <a:r>
              <a:rPr lang="en-US" sz="2800" dirty="0" smtClean="0"/>
              <a:t>mathematical community is influenced by the value given to mathematics by the </a:t>
            </a:r>
            <a:r>
              <a:rPr lang="en-US" sz="2800" dirty="0" smtClean="0"/>
              <a:t>wider community </a:t>
            </a:r>
            <a:r>
              <a:rPr lang="en-US" sz="2800" dirty="0" smtClean="0"/>
              <a:t>culture (</a:t>
            </a:r>
            <a:r>
              <a:rPr lang="en-US" sz="2800" dirty="0" err="1" smtClean="0"/>
              <a:t>Comiti</a:t>
            </a:r>
            <a:r>
              <a:rPr lang="en-US" sz="2800" dirty="0" smtClean="0"/>
              <a:t> &amp; Ball, 1996).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Need for Balance</a:t>
            </a:r>
          </a:p>
        </p:txBody>
      </p:sp>
      <p:sp>
        <p:nvSpPr>
          <p:cNvPr id="54275" name="Rectangle 3"/>
          <p:cNvSpPr>
            <a:spLocks noGrp="1" noChangeArrowheads="1"/>
          </p:cNvSpPr>
          <p:nvPr>
            <p:ph type="body" idx="1"/>
          </p:nvPr>
        </p:nvSpPr>
        <p:spPr/>
        <p:txBody>
          <a:bodyPr>
            <a:noAutofit/>
          </a:bodyPr>
          <a:lstStyle/>
          <a:p>
            <a:pPr eaLnBrk="1" hangingPunct="1">
              <a:lnSpc>
                <a:spcPct val="90000"/>
              </a:lnSpc>
            </a:pPr>
            <a:r>
              <a:rPr lang="en-US" sz="2800" dirty="0" smtClean="0"/>
              <a:t>To meet learners’ many varied needs, the pedagogy must be </a:t>
            </a:r>
            <a:r>
              <a:rPr lang="en-US" sz="2800" dirty="0" smtClean="0"/>
              <a:t>varied and </a:t>
            </a:r>
            <a:r>
              <a:rPr lang="en-US" sz="2800" dirty="0" smtClean="0"/>
              <a:t>rich in possibilities. </a:t>
            </a:r>
          </a:p>
          <a:p>
            <a:pPr eaLnBrk="1" hangingPunct="1">
              <a:lnSpc>
                <a:spcPct val="90000"/>
              </a:lnSpc>
            </a:pPr>
            <a:endParaRPr lang="en-US" sz="2800" dirty="0" smtClean="0"/>
          </a:p>
          <a:p>
            <a:pPr eaLnBrk="1" hangingPunct="1">
              <a:lnSpc>
                <a:spcPct val="90000"/>
              </a:lnSpc>
            </a:pPr>
            <a:r>
              <a:rPr lang="en-US" sz="2800" dirty="0" smtClean="0"/>
              <a:t>It </a:t>
            </a:r>
            <a:r>
              <a:rPr lang="en-US" sz="2800" dirty="0" smtClean="0"/>
              <a:t>does not imply that old and new are mutually exclusive. For instance, the profound constructivist views of the learner building his or her own knowledge sometimes become trivialized into “teaching by telling”.</a:t>
            </a:r>
          </a:p>
          <a:p>
            <a:pPr eaLnBrk="1" hangingPunct="1">
              <a:lnSpc>
                <a:spcPct val="90000"/>
              </a:lnSpc>
            </a:pPr>
            <a:endParaRPr lang="en-US" sz="2800" dirty="0" smtClean="0"/>
          </a:p>
          <a:p>
            <a:pPr eaLnBrk="1" hangingPunct="1">
              <a:lnSpc>
                <a:spcPct val="90000"/>
              </a:lnSpc>
            </a:pPr>
            <a:r>
              <a:rPr lang="en-US" sz="2800" dirty="0" smtClean="0"/>
              <a:t>Balance individual and cooperative learning opportunities along with problem solving and basic skills acquisition. </a:t>
            </a:r>
            <a:endParaRPr lang="en-US"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endParaRPr lang="en-US" smtClean="0"/>
          </a:p>
        </p:txBody>
      </p:sp>
      <p:sp>
        <p:nvSpPr>
          <p:cNvPr id="55299" name="Rectangle 3"/>
          <p:cNvSpPr>
            <a:spLocks noGrp="1" noChangeArrowheads="1"/>
          </p:cNvSpPr>
          <p:nvPr>
            <p:ph type="body" idx="1"/>
          </p:nvPr>
        </p:nvSpPr>
        <p:spPr/>
        <p:txBody>
          <a:bodyPr/>
          <a:lstStyle/>
          <a:p>
            <a:pPr eaLnBrk="1" hangingPunct="1">
              <a:buFontTx/>
              <a:buNone/>
            </a:pPr>
            <a:r>
              <a:rPr lang="en-US" smtClean="0"/>
              <a:t>   The reality is that there must be a bit of everything in the classroom: problem solving as well as skills practice, teamwork as well as individual learning and teacher exposition, real-life problems as well as abstract problems, learning by talking as well a silent learning (Sfard, 2003). </a:t>
            </a:r>
          </a:p>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How Would You Use Student Responses to That Task?</a:t>
            </a:r>
            <a:endParaRPr lang="en-US" dirty="0"/>
          </a:p>
        </p:txBody>
      </p:sp>
      <p:sp>
        <p:nvSpPr>
          <p:cNvPr id="5" name="Content Placeholder 2"/>
          <p:cNvSpPr txBox="1">
            <a:spLocks/>
          </p:cNvSpPr>
          <p:nvPr/>
        </p:nvSpPr>
        <p:spPr>
          <a:xfrm>
            <a:off x="228600" y="1600200"/>
            <a:ext cx="8686799" cy="4876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What’s different about …’s way of counting than ….’s way?</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Do you have to start at 1 to get to 20?</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Anna jumped to 2, then 4, then 6,… .  Ryan jumped to 4, then 8, then 12,…  Who took more jumps? Why?</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Lee started at 6. Could he get to 20?</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Which way of counting to 20 was easiest?</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p:txBody>
      </p:sp>
      <p:sp>
        <p:nvSpPr>
          <p:cNvPr id="6" name="Slide Number Placeholder 3"/>
          <p:cNvSpPr>
            <a:spLocks noGrp="1"/>
          </p:cNvSpPr>
          <p:nvPr>
            <p:ph type="sldNum" sz="quarter" idx="12"/>
          </p:nvPr>
        </p:nvSpPr>
        <p:spPr>
          <a:xfrm>
            <a:off x="8610600" y="6492875"/>
            <a:ext cx="533400" cy="365125"/>
          </a:xfrm>
        </p:spPr>
        <p:txBody>
          <a:bodyPr/>
          <a:lstStyle/>
          <a:p>
            <a:fld id="{6729747E-5EB8-4F8D-8436-19B82E63B6F3}" type="slidenum">
              <a:rPr lang="en-US"/>
              <a:pPr/>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pPr eaLnBrk="1" hangingPunct="1"/>
            <a:r>
              <a:rPr lang="en-US" sz="4000" smtClean="0"/>
              <a:t>So what are we really trying to achieve?</a:t>
            </a:r>
          </a:p>
        </p:txBody>
      </p:sp>
      <p:sp>
        <p:nvSpPr>
          <p:cNvPr id="56323" name="Rectangle 3"/>
          <p:cNvSpPr>
            <a:spLocks noGrp="1" noChangeArrowheads="1"/>
          </p:cNvSpPr>
          <p:nvPr>
            <p:ph type="body" idx="1"/>
          </p:nvPr>
        </p:nvSpPr>
        <p:spPr/>
        <p:txBody>
          <a:bodyPr/>
          <a:lstStyle/>
          <a:p>
            <a:pPr eaLnBrk="1" hangingPunct="1"/>
            <a:endParaRPr lang="en-US" sz="4800" smtClean="0"/>
          </a:p>
          <a:p>
            <a:pPr eaLnBrk="1" hangingPunct="1">
              <a:buFontTx/>
              <a:buNone/>
            </a:pPr>
            <a:r>
              <a:rPr lang="en-US" sz="4800" smtClean="0"/>
              <a:t>  Our goal should be to have every student become mathematically literate!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has what we talked about today resonate with you, your experience, and your students?</a:t>
            </a:r>
          </a:p>
          <a:p>
            <a:endParaRPr lang="en-US" dirty="0" smtClean="0"/>
          </a:p>
          <a:p>
            <a:r>
              <a:rPr lang="en-US" dirty="0" smtClean="0"/>
              <a:t>Be prepared to share some of your Big Ideas</a:t>
            </a:r>
            <a:endParaRPr lang="en-US" dirty="0"/>
          </a:p>
        </p:txBody>
      </p:sp>
      <p:sp>
        <p:nvSpPr>
          <p:cNvPr id="3" name="Title 2"/>
          <p:cNvSpPr>
            <a:spLocks noGrp="1"/>
          </p:cNvSpPr>
          <p:nvPr>
            <p:ph type="title"/>
          </p:nvPr>
        </p:nvSpPr>
        <p:spPr/>
        <p:txBody>
          <a:bodyPr/>
          <a:lstStyle/>
          <a:p>
            <a:r>
              <a:rPr lang="en-US" dirty="0" smtClean="0"/>
              <a:t>Table Talk</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 Summary</a:t>
            </a:r>
            <a:endParaRPr lang="en-US" dirty="0"/>
          </a:p>
        </p:txBody>
      </p:sp>
      <p:sp>
        <p:nvSpPr>
          <p:cNvPr id="5" name="Content Placeholder 2"/>
          <p:cNvSpPr txBox="1">
            <a:spLocks/>
          </p:cNvSpPr>
          <p:nvPr/>
        </p:nvSpPr>
        <p:spPr>
          <a:xfrm>
            <a:off x="152400" y="1676400"/>
            <a:ext cx="8839199" cy="46482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Math really is not a set of tiny little pieces. It is a connected whole.</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It is our job to help our students see those connections.</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We have to focus in, therefore, on the big ideas, but we also have to ask open and directed questions and be explicit.</a:t>
            </a:r>
          </a:p>
        </p:txBody>
      </p:sp>
      <p:sp>
        <p:nvSpPr>
          <p:cNvPr id="6" name="Slide Number Placeholder 3"/>
          <p:cNvSpPr>
            <a:spLocks noGrp="1"/>
          </p:cNvSpPr>
          <p:nvPr>
            <p:ph type="sldNum" sz="quarter" idx="12"/>
          </p:nvPr>
        </p:nvSpPr>
        <p:spPr>
          <a:xfrm>
            <a:off x="8610600" y="6492875"/>
            <a:ext cx="533400" cy="365125"/>
          </a:xfrm>
        </p:spPr>
        <p:txBody>
          <a:bodyPr/>
          <a:lstStyle/>
          <a:p>
            <a:fld id="{EEB3B6C6-70F3-4375-95A4-163D878822DF}"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Please complete the </a:t>
            </a:r>
            <a:r>
              <a:rPr lang="en-US" dirty="0" err="1" smtClean="0"/>
              <a:t>evalution</a:t>
            </a:r>
            <a:r>
              <a:rPr lang="en-US" dirty="0" smtClean="0"/>
              <a:t> found at:</a:t>
            </a:r>
          </a:p>
          <a:p>
            <a:pPr>
              <a:buNone/>
            </a:pPr>
            <a:r>
              <a:rPr lang="en-US" dirty="0" smtClean="0">
                <a:hlinkClick r:id="rId2"/>
              </a:rPr>
              <a:t>http://</a:t>
            </a:r>
            <a:r>
              <a:rPr lang="en-US" dirty="0" smtClean="0">
                <a:hlinkClick r:id="rId2"/>
              </a:rPr>
              <a:t>cesdsummerinstitute.wikispaces.com/</a:t>
            </a:r>
            <a:r>
              <a:rPr lang="en-US" dirty="0" smtClean="0"/>
              <a:t> </a:t>
            </a:r>
          </a:p>
          <a:p>
            <a:pPr>
              <a:buNone/>
            </a:pPr>
            <a:endParaRPr lang="en-US" u="sng" dirty="0" smtClean="0"/>
          </a:p>
          <a:p>
            <a:r>
              <a:rPr lang="en-US" dirty="0" smtClean="0"/>
              <a:t>Tackle Big Ideas Strand-by-Strand this year?</a:t>
            </a:r>
            <a:endParaRPr lang="en-US" dirty="0"/>
          </a:p>
        </p:txBody>
      </p:sp>
      <p:sp>
        <p:nvSpPr>
          <p:cNvPr id="3" name="Title 2"/>
          <p:cNvSpPr>
            <a:spLocks noGrp="1"/>
          </p:cNvSpPr>
          <p:nvPr>
            <p:ph type="title"/>
          </p:nvPr>
        </p:nvSpPr>
        <p:spPr/>
        <p:txBody>
          <a:bodyPr/>
          <a:lstStyle/>
          <a:p>
            <a:r>
              <a:rPr lang="en-US" dirty="0" smtClean="0"/>
              <a:t>Next Steps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Mathematical processes</a:t>
            </a:r>
            <a:endParaRPr lang="en-US" dirty="0"/>
          </a:p>
        </p:txBody>
      </p:sp>
      <p:sp>
        <p:nvSpPr>
          <p:cNvPr id="5" name="Text Placeholder 4"/>
          <p:cNvSpPr>
            <a:spLocks noGrp="1"/>
          </p:cNvSpPr>
          <p:nvPr>
            <p:ph type="body" idx="1"/>
          </p:nvPr>
        </p:nvSpPr>
        <p:spPr/>
        <p:txBody>
          <a:bodyPr/>
          <a:lstStyle/>
          <a:p>
            <a:r>
              <a:rPr lang="en-US" b="1" dirty="0" smtClean="0"/>
              <a:t>It’s the HOW we teach</a:t>
            </a:r>
            <a:endParaRPr lang="en-US"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a:pPr>
            <a:r>
              <a:rPr lang="en-US" dirty="0" smtClean="0"/>
              <a:t> </a:t>
            </a:r>
          </a:p>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 </a:t>
            </a:r>
            <a:endParaRPr lang="en-US" dirty="0" smtClean="0"/>
          </a:p>
          <a:p>
            <a:pPr marL="514350" indent="-514350">
              <a:buFont typeface="+mj-lt"/>
              <a:buAutoNum type="arabicPeriod"/>
            </a:pPr>
            <a:r>
              <a:rPr lang="en-US" dirty="0" smtClean="0"/>
              <a:t> </a:t>
            </a:r>
            <a:endParaRPr lang="en-US" dirty="0"/>
          </a:p>
        </p:txBody>
      </p:sp>
      <p:sp>
        <p:nvSpPr>
          <p:cNvPr id="3" name="Title 2"/>
          <p:cNvSpPr>
            <a:spLocks noGrp="1"/>
          </p:cNvSpPr>
          <p:nvPr>
            <p:ph type="title"/>
          </p:nvPr>
        </p:nvSpPr>
        <p:spPr/>
        <p:txBody>
          <a:bodyPr>
            <a:normAutofit fontScale="90000"/>
          </a:bodyPr>
          <a:lstStyle/>
          <a:p>
            <a:r>
              <a:rPr lang="en-US" dirty="0" smtClean="0"/>
              <a:t>What are the Mathematical Processes?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0998" y="1523998"/>
          <a:ext cx="8305804" cy="5029204"/>
        </p:xfrm>
        <a:graphic>
          <a:graphicData uri="http://schemas.openxmlformats.org/drawingml/2006/table">
            <a:tbl>
              <a:tblPr/>
              <a:tblGrid>
                <a:gridCol w="1763089"/>
                <a:gridCol w="1308543"/>
                <a:gridCol w="1308543"/>
                <a:gridCol w="1308543"/>
                <a:gridCol w="1308543"/>
                <a:gridCol w="1308543"/>
              </a:tblGrid>
              <a:tr h="506002">
                <a:tc>
                  <a:txBody>
                    <a:bodyPr/>
                    <a:lstStyle/>
                    <a:p>
                      <a:pPr algn="ctr" fontAlgn="ctr"/>
                      <a:r>
                        <a:rPr lang="en-US" sz="1000" b="1" i="0" u="none" strike="noStrike" dirty="0">
                          <a:solidFill>
                            <a:srgbClr val="800080"/>
                          </a:solidFill>
                          <a:latin typeface="Arial"/>
                        </a:rPr>
                        <a:t>KINDERGARTEN</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Number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Patterns &amp; Relations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Shape &amp; Space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Statistics &amp; Probability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Total Per Strand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002">
                <a:tc>
                  <a:txBody>
                    <a:bodyPr/>
                    <a:lstStyle/>
                    <a:p>
                      <a:pPr algn="ctr" fontAlgn="ctr"/>
                      <a:r>
                        <a:rPr lang="en-US" sz="1200" b="1" i="0" u="none" strike="noStrike" dirty="0">
                          <a:latin typeface="Times New Roman"/>
                        </a:rPr>
                        <a:t>Communication</a:t>
                      </a:r>
                      <a:r>
                        <a:rPr lang="en-US" sz="1200" b="0" i="0" u="none" strike="noStrike" dirty="0">
                          <a:latin typeface="Times New Roman"/>
                        </a:rPr>
                        <a:t>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fontAlgn="ctr"/>
                      <a:r>
                        <a:rPr lang="en-US" sz="1200" b="0" i="0" u="none" strike="noStrike">
                          <a:latin typeface="Times New Roman"/>
                        </a:rPr>
                        <a:t>No Outcomes at this Grade Level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866">
                <a:tc>
                  <a:txBody>
                    <a:bodyPr/>
                    <a:lstStyle/>
                    <a:p>
                      <a:pPr algn="ctr" fontAlgn="ctr"/>
                      <a:r>
                        <a:rPr lang="en-US" sz="1200" b="1" i="0" u="none" strike="noStrike" dirty="0">
                          <a:latin typeface="Times New Roman"/>
                        </a:rPr>
                        <a:t>Connections</a:t>
                      </a:r>
                      <a:r>
                        <a:rPr lang="en-US" sz="1200" b="0" i="0" u="none" strike="noStrike" dirty="0">
                          <a:latin typeface="Times New Roman"/>
                        </a:rPr>
                        <a:t> [CN]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002">
                <a:tc>
                  <a:txBody>
                    <a:bodyPr/>
                    <a:lstStyle/>
                    <a:p>
                      <a:pPr algn="ctr" fontAlgn="ctr"/>
                      <a:r>
                        <a:rPr lang="en-US" sz="1200" b="0" i="0" u="none" strike="noStrike">
                          <a:latin typeface="Times New Roman"/>
                        </a:rPr>
                        <a:t>Mental Math &amp; Estimation [ME]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6002">
                <a:tc>
                  <a:txBody>
                    <a:bodyPr/>
                    <a:lstStyle/>
                    <a:p>
                      <a:pPr algn="ctr" fontAlgn="ctr"/>
                      <a:r>
                        <a:rPr lang="en-US" sz="1200" b="0" i="0" u="none" strike="noStrike">
                          <a:latin typeface="Times New Roman"/>
                        </a:rPr>
                        <a:t>Problem Solving [PS]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866">
                <a:tc>
                  <a:txBody>
                    <a:bodyPr/>
                    <a:lstStyle/>
                    <a:p>
                      <a:pPr algn="ctr" fontAlgn="ctr"/>
                      <a:r>
                        <a:rPr lang="en-US" sz="1200" b="0" i="0" u="none" strike="noStrike">
                          <a:latin typeface="Times New Roman"/>
                        </a:rPr>
                        <a:t>Reasoning [R]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866">
                <a:tc>
                  <a:txBody>
                    <a:bodyPr/>
                    <a:lstStyle/>
                    <a:p>
                      <a:pPr algn="ctr" fontAlgn="ctr"/>
                      <a:r>
                        <a:rPr lang="en-US" sz="1200" b="1" i="0" u="none" strike="noStrike" dirty="0">
                          <a:latin typeface="Times New Roman"/>
                        </a:rPr>
                        <a:t>Visualization</a:t>
                      </a:r>
                      <a:r>
                        <a:rPr lang="en-US" sz="1200" b="0" i="0" u="none" strike="noStrike" dirty="0">
                          <a:latin typeface="Times New Roman"/>
                        </a:rPr>
                        <a:t> [V]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866">
                <a:tc>
                  <a:txBody>
                    <a:bodyPr/>
                    <a:lstStyle/>
                    <a:p>
                      <a:pPr algn="ctr" fontAlgn="ctr"/>
                      <a:r>
                        <a:rPr lang="en-US" sz="1200" b="0" i="0" u="none" strike="noStrike">
                          <a:latin typeface="Times New Roman"/>
                        </a:rPr>
                        <a:t>Technology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866">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866">
                <a:tc>
                  <a:txBody>
                    <a:bodyPr/>
                    <a:lstStyle/>
                    <a:p>
                      <a:pPr algn="ctr" fontAlgn="ctr"/>
                      <a:r>
                        <a:rPr lang="en-US" sz="1200" b="0" i="0" u="none" strike="noStrike">
                          <a:latin typeface="Times New Roman"/>
                        </a:rPr>
                        <a:t>Total Per Process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1" i="0" u="none" strike="noStrike" dirty="0">
                          <a:latin typeface="Times New Roman"/>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le 2"/>
          <p:cNvSpPr>
            <a:spLocks noGrp="1"/>
          </p:cNvSpPr>
          <p:nvPr>
            <p:ph type="title"/>
          </p:nvPr>
        </p:nvSpPr>
        <p:spPr/>
        <p:txBody>
          <a:bodyPr/>
          <a:lstStyle/>
          <a:p>
            <a:r>
              <a:rPr lang="en-US" dirty="0" smtClean="0"/>
              <a:t>Process Breakdown</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Process Breakdown</a:t>
            </a:r>
            <a:endParaRPr lang="en-US" dirty="0"/>
          </a:p>
        </p:txBody>
      </p:sp>
      <p:graphicFrame>
        <p:nvGraphicFramePr>
          <p:cNvPr id="4" name="Table 3"/>
          <p:cNvGraphicFramePr>
            <a:graphicFrameLocks noGrp="1"/>
          </p:cNvGraphicFramePr>
          <p:nvPr/>
        </p:nvGraphicFramePr>
        <p:xfrm>
          <a:off x="457200" y="1676400"/>
          <a:ext cx="8305798" cy="4953000"/>
        </p:xfrm>
        <a:graphic>
          <a:graphicData uri="http://schemas.openxmlformats.org/drawingml/2006/table">
            <a:tbl>
              <a:tblPr/>
              <a:tblGrid>
                <a:gridCol w="1763088"/>
                <a:gridCol w="1308542"/>
                <a:gridCol w="1308542"/>
                <a:gridCol w="1308542"/>
                <a:gridCol w="1308542"/>
                <a:gridCol w="1308542"/>
              </a:tblGrid>
              <a:tr h="498336">
                <a:tc>
                  <a:txBody>
                    <a:bodyPr/>
                    <a:lstStyle/>
                    <a:p>
                      <a:pPr algn="ctr" fontAlgn="ctr"/>
                      <a:r>
                        <a:rPr lang="en-US" sz="1000" b="1" i="0" u="none" strike="noStrike" dirty="0">
                          <a:solidFill>
                            <a:srgbClr val="800080"/>
                          </a:solidFill>
                          <a:latin typeface="Arial"/>
                        </a:rPr>
                        <a:t>GRADE ONE</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Number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Patterns &amp; Relations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Shape &amp; Space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Statistics &amp; Probability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Total Per Strand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336">
                <a:tc>
                  <a:txBody>
                    <a:bodyPr/>
                    <a:lstStyle/>
                    <a:p>
                      <a:pPr algn="ctr" fontAlgn="ctr"/>
                      <a:r>
                        <a:rPr lang="en-US" sz="1200" b="1" i="0" u="none" strike="noStrike" dirty="0">
                          <a:latin typeface="Times New Roman"/>
                        </a:rPr>
                        <a:t>Communication</a:t>
                      </a:r>
                      <a:r>
                        <a:rPr lang="en-US" sz="1200" b="0" i="0" u="none" strike="noStrike" dirty="0">
                          <a:latin typeface="Times New Roman"/>
                        </a:rPr>
                        <a:t>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fontAlgn="ctr"/>
                      <a:r>
                        <a:rPr lang="en-US" sz="1200" b="0" i="0" u="none" strike="noStrike">
                          <a:latin typeface="Times New Roman"/>
                        </a:rPr>
                        <a:t>No Outcomes at this Grade Level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276">
                <a:tc>
                  <a:txBody>
                    <a:bodyPr/>
                    <a:lstStyle/>
                    <a:p>
                      <a:pPr algn="ctr" fontAlgn="ctr"/>
                      <a:r>
                        <a:rPr lang="en-US" sz="1200" b="1" i="0" u="none" strike="noStrike" dirty="0">
                          <a:latin typeface="Times New Roman"/>
                        </a:rPr>
                        <a:t>Connections</a:t>
                      </a:r>
                      <a:r>
                        <a:rPr lang="en-US" sz="1200" b="0" i="0" u="none" strike="noStrike" dirty="0">
                          <a:latin typeface="Times New Roman"/>
                        </a:rPr>
                        <a:t> [CN]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336">
                <a:tc>
                  <a:txBody>
                    <a:bodyPr/>
                    <a:lstStyle/>
                    <a:p>
                      <a:pPr algn="ctr" fontAlgn="ctr"/>
                      <a:r>
                        <a:rPr lang="en-US" sz="1200" b="0" i="0" u="none" strike="noStrike">
                          <a:latin typeface="Times New Roman"/>
                        </a:rPr>
                        <a:t>Mental Math &amp; Estimation [ME]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336">
                <a:tc>
                  <a:txBody>
                    <a:bodyPr/>
                    <a:lstStyle/>
                    <a:p>
                      <a:pPr algn="ctr" fontAlgn="ctr"/>
                      <a:r>
                        <a:rPr lang="en-US" sz="1200" b="0" i="0" u="none" strike="noStrike">
                          <a:latin typeface="Times New Roman"/>
                        </a:rPr>
                        <a:t>Problem Solving [PS]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276">
                <a:tc>
                  <a:txBody>
                    <a:bodyPr/>
                    <a:lstStyle/>
                    <a:p>
                      <a:pPr algn="ctr" fontAlgn="ctr"/>
                      <a:r>
                        <a:rPr lang="en-US" sz="1200" b="0" i="0" u="none" strike="noStrike">
                          <a:latin typeface="Times New Roman"/>
                        </a:rPr>
                        <a:t>Reasoning [R]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276">
                <a:tc>
                  <a:txBody>
                    <a:bodyPr/>
                    <a:lstStyle/>
                    <a:p>
                      <a:pPr algn="ctr" fontAlgn="ctr"/>
                      <a:r>
                        <a:rPr lang="en-US" sz="1200" b="1" i="0" u="none" strike="noStrike" dirty="0">
                          <a:latin typeface="Times New Roman"/>
                        </a:rPr>
                        <a:t>Visualization</a:t>
                      </a:r>
                      <a:r>
                        <a:rPr lang="en-US" sz="1200" b="0" i="0" u="none" strike="noStrike" dirty="0">
                          <a:latin typeface="Times New Roman"/>
                        </a:rPr>
                        <a:t> [V]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276">
                <a:tc>
                  <a:txBody>
                    <a:bodyPr/>
                    <a:lstStyle/>
                    <a:p>
                      <a:pPr algn="ctr" fontAlgn="ctr"/>
                      <a:r>
                        <a:rPr lang="en-US" sz="1200" b="0" i="0" u="none" strike="noStrike">
                          <a:latin typeface="Times New Roman"/>
                        </a:rPr>
                        <a:t>Technology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276">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0" i="0" u="none" strike="noStrike" dirty="0">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276">
                <a:tc>
                  <a:txBody>
                    <a:bodyPr/>
                    <a:lstStyle/>
                    <a:p>
                      <a:pPr algn="ctr" fontAlgn="ctr"/>
                      <a:r>
                        <a:rPr lang="en-US" sz="1200" b="0" i="0" u="none" strike="noStrike">
                          <a:latin typeface="Times New Roman"/>
                        </a:rPr>
                        <a:t>Total Per Process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48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200" b="1" i="0" u="none" strike="noStrike" dirty="0">
                          <a:latin typeface="Times New Roman"/>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Process Breakdown</a:t>
            </a:r>
            <a:endParaRPr lang="en-US" dirty="0"/>
          </a:p>
        </p:txBody>
      </p:sp>
      <p:graphicFrame>
        <p:nvGraphicFramePr>
          <p:cNvPr id="4" name="Table 3"/>
          <p:cNvGraphicFramePr>
            <a:graphicFrameLocks noGrp="1"/>
          </p:cNvGraphicFramePr>
          <p:nvPr/>
        </p:nvGraphicFramePr>
        <p:xfrm>
          <a:off x="152400" y="1447800"/>
          <a:ext cx="8686799" cy="5257800"/>
        </p:xfrm>
        <a:graphic>
          <a:graphicData uri="http://schemas.openxmlformats.org/drawingml/2006/table">
            <a:tbl>
              <a:tblPr/>
              <a:tblGrid>
                <a:gridCol w="1843964"/>
                <a:gridCol w="1368567"/>
                <a:gridCol w="1368567"/>
                <a:gridCol w="1368567"/>
                <a:gridCol w="1368567"/>
                <a:gridCol w="1368567"/>
              </a:tblGrid>
              <a:tr h="529002">
                <a:tc>
                  <a:txBody>
                    <a:bodyPr/>
                    <a:lstStyle/>
                    <a:p>
                      <a:pPr algn="ctr" fontAlgn="ctr"/>
                      <a:r>
                        <a:rPr lang="en-US" sz="1000" b="1" i="0" u="none" strike="noStrike" dirty="0">
                          <a:solidFill>
                            <a:srgbClr val="800080"/>
                          </a:solidFill>
                          <a:latin typeface="Arial"/>
                        </a:rPr>
                        <a:t>GRADE TWO</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Number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Patterns &amp; Relations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Shape &amp; Space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Statistics &amp; Probability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Total Per Strand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002">
                <a:tc>
                  <a:txBody>
                    <a:bodyPr/>
                    <a:lstStyle/>
                    <a:p>
                      <a:pPr algn="ctr" fontAlgn="ctr"/>
                      <a:r>
                        <a:rPr lang="en-US" sz="1200" b="1" i="0" u="none" strike="noStrike" dirty="0">
                          <a:latin typeface="Times New Roman"/>
                        </a:rPr>
                        <a:t>Communication</a:t>
                      </a:r>
                      <a:r>
                        <a:rPr lang="en-US" sz="1200" b="0" i="0" u="none" strike="noStrike" dirty="0">
                          <a:latin typeface="Times New Roman"/>
                        </a:rPr>
                        <a:t>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32">
                <a:tc>
                  <a:txBody>
                    <a:bodyPr/>
                    <a:lstStyle/>
                    <a:p>
                      <a:pPr algn="ctr" fontAlgn="ctr"/>
                      <a:r>
                        <a:rPr lang="en-US" sz="1200" b="1" i="0" u="none" strike="noStrike" dirty="0">
                          <a:latin typeface="Times New Roman"/>
                        </a:rPr>
                        <a:t>Connections</a:t>
                      </a:r>
                      <a:r>
                        <a:rPr lang="en-US" sz="1200" b="0" i="0" u="none" strike="noStrike" dirty="0">
                          <a:latin typeface="Times New Roman"/>
                        </a:rPr>
                        <a:t> [CN]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002">
                <a:tc>
                  <a:txBody>
                    <a:bodyPr/>
                    <a:lstStyle/>
                    <a:p>
                      <a:pPr algn="ctr" fontAlgn="ctr"/>
                      <a:r>
                        <a:rPr lang="en-US" sz="1200" b="0" i="0" u="none" strike="noStrike">
                          <a:latin typeface="Times New Roman"/>
                        </a:rPr>
                        <a:t>Mental Math &amp; Estimation [ME]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9002">
                <a:tc>
                  <a:txBody>
                    <a:bodyPr/>
                    <a:lstStyle/>
                    <a:p>
                      <a:pPr algn="ctr" fontAlgn="ctr"/>
                      <a:r>
                        <a:rPr lang="en-US" sz="1200" b="0" i="0" u="none" strike="noStrike">
                          <a:latin typeface="Times New Roman"/>
                        </a:rPr>
                        <a:t>Problem Solving [PS]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32">
                <a:tc>
                  <a:txBody>
                    <a:bodyPr/>
                    <a:lstStyle/>
                    <a:p>
                      <a:pPr algn="ctr" fontAlgn="ctr"/>
                      <a:r>
                        <a:rPr lang="en-US" sz="1200" b="1" i="0" u="none" strike="noStrike" dirty="0">
                          <a:latin typeface="Times New Roman"/>
                        </a:rPr>
                        <a:t>Reasoning</a:t>
                      </a:r>
                      <a:r>
                        <a:rPr lang="en-US" sz="1200" b="0" i="0" u="none" strike="noStrike" dirty="0">
                          <a:latin typeface="Times New Roman"/>
                        </a:rPr>
                        <a:t> [R]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32">
                <a:tc>
                  <a:txBody>
                    <a:bodyPr/>
                    <a:lstStyle/>
                    <a:p>
                      <a:pPr algn="ctr" fontAlgn="ctr"/>
                      <a:r>
                        <a:rPr lang="en-US" sz="1200" b="0" i="0" u="none" strike="noStrike">
                          <a:latin typeface="Times New Roman"/>
                        </a:rPr>
                        <a:t>Visualization [V]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32">
                <a:tc>
                  <a:txBody>
                    <a:bodyPr/>
                    <a:lstStyle/>
                    <a:p>
                      <a:pPr algn="ctr" fontAlgn="ctr"/>
                      <a:r>
                        <a:rPr lang="en-US" sz="1200" b="0" i="0" u="none" strike="noStrike">
                          <a:latin typeface="Times New Roman"/>
                        </a:rPr>
                        <a:t>Technology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32">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32">
                <a:tc>
                  <a:txBody>
                    <a:bodyPr/>
                    <a:lstStyle/>
                    <a:p>
                      <a:pPr algn="ctr" fontAlgn="ctr"/>
                      <a:r>
                        <a:rPr lang="en-US" sz="1200" b="0" i="0" u="none" strike="noStrike">
                          <a:latin typeface="Times New Roman"/>
                        </a:rPr>
                        <a:t>Total Per Process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latin typeface="Times New Roman"/>
                        </a:rPr>
                        <a:t>109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Process Breakdown</a:t>
            </a:r>
            <a:endParaRPr lang="en-US" dirty="0"/>
          </a:p>
        </p:txBody>
      </p:sp>
      <p:graphicFrame>
        <p:nvGraphicFramePr>
          <p:cNvPr id="4" name="Table 3"/>
          <p:cNvGraphicFramePr>
            <a:graphicFrameLocks noGrp="1"/>
          </p:cNvGraphicFramePr>
          <p:nvPr/>
        </p:nvGraphicFramePr>
        <p:xfrm>
          <a:off x="152400" y="1524000"/>
          <a:ext cx="8762999" cy="5181602"/>
        </p:xfrm>
        <a:graphic>
          <a:graphicData uri="http://schemas.openxmlformats.org/drawingml/2006/table">
            <a:tbl>
              <a:tblPr/>
              <a:tblGrid>
                <a:gridCol w="1860139"/>
                <a:gridCol w="1380572"/>
                <a:gridCol w="1380572"/>
                <a:gridCol w="1380572"/>
                <a:gridCol w="1380572"/>
                <a:gridCol w="1380572"/>
              </a:tblGrid>
              <a:tr h="521336">
                <a:tc>
                  <a:txBody>
                    <a:bodyPr/>
                    <a:lstStyle/>
                    <a:p>
                      <a:pPr algn="ctr" fontAlgn="ctr"/>
                      <a:r>
                        <a:rPr lang="en-US" sz="1000" b="1" i="0" u="none" strike="noStrike" dirty="0">
                          <a:solidFill>
                            <a:srgbClr val="800080"/>
                          </a:solidFill>
                          <a:latin typeface="Arial"/>
                        </a:rPr>
                        <a:t>GRADE THREE</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Number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Patterns &amp; Relations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Shape &amp; Space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Statistics &amp; Probability</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Total Per Strand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336">
                <a:tc>
                  <a:txBody>
                    <a:bodyPr/>
                    <a:lstStyle/>
                    <a:p>
                      <a:pPr algn="ctr" fontAlgn="ctr"/>
                      <a:r>
                        <a:rPr lang="en-US" sz="1200" b="1" i="0" u="none" strike="noStrike" dirty="0">
                          <a:latin typeface="Times New Roman"/>
                        </a:rPr>
                        <a:t>Communication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43">
                <a:tc>
                  <a:txBody>
                    <a:bodyPr/>
                    <a:lstStyle/>
                    <a:p>
                      <a:pPr algn="ctr" fontAlgn="ctr"/>
                      <a:r>
                        <a:rPr lang="en-US" sz="1200" b="0" i="0" u="none" strike="noStrike">
                          <a:latin typeface="Times New Roman"/>
                        </a:rPr>
                        <a:t>Connections [CN]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336">
                <a:tc>
                  <a:txBody>
                    <a:bodyPr/>
                    <a:lstStyle/>
                    <a:p>
                      <a:pPr algn="ctr" fontAlgn="ctr"/>
                      <a:r>
                        <a:rPr lang="en-US" sz="1200" b="0" i="0" u="none" strike="noStrike">
                          <a:latin typeface="Times New Roman"/>
                        </a:rPr>
                        <a:t>Mental Math &amp; Estimation [ME]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336">
                <a:tc>
                  <a:txBody>
                    <a:bodyPr/>
                    <a:lstStyle/>
                    <a:p>
                      <a:pPr algn="ctr" fontAlgn="ctr"/>
                      <a:r>
                        <a:rPr lang="en-US" sz="1200" b="0" i="0" u="none" strike="noStrike">
                          <a:latin typeface="Times New Roman"/>
                        </a:rPr>
                        <a:t>Problem Solving [PS]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43">
                <a:tc>
                  <a:txBody>
                    <a:bodyPr/>
                    <a:lstStyle/>
                    <a:p>
                      <a:pPr algn="ctr" fontAlgn="ctr"/>
                      <a:r>
                        <a:rPr lang="en-US" sz="1200" b="1" i="0" u="none" strike="noStrike" dirty="0">
                          <a:latin typeface="Times New Roman"/>
                        </a:rPr>
                        <a:t>Reasoning</a:t>
                      </a:r>
                      <a:r>
                        <a:rPr lang="en-US" sz="1200" b="0" i="0" u="none" strike="noStrike" dirty="0">
                          <a:latin typeface="Times New Roman"/>
                        </a:rPr>
                        <a:t> [R]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43">
                <a:tc>
                  <a:txBody>
                    <a:bodyPr/>
                    <a:lstStyle/>
                    <a:p>
                      <a:pPr algn="ctr" fontAlgn="ctr"/>
                      <a:r>
                        <a:rPr lang="en-US" sz="1200" b="1" i="0" u="none" strike="noStrike" dirty="0">
                          <a:latin typeface="Times New Roman"/>
                        </a:rPr>
                        <a:t>Visualization</a:t>
                      </a:r>
                      <a:r>
                        <a:rPr lang="en-US" sz="1200" b="0" i="0" u="none" strike="noStrike" dirty="0">
                          <a:latin typeface="Times New Roman"/>
                        </a:rPr>
                        <a:t> [V]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43">
                <a:tc>
                  <a:txBody>
                    <a:bodyPr/>
                    <a:lstStyle/>
                    <a:p>
                      <a:pPr algn="ctr" fontAlgn="ctr"/>
                      <a:r>
                        <a:rPr lang="en-US" sz="1200" b="0" i="0" u="none" strike="noStrike">
                          <a:latin typeface="Times New Roman"/>
                        </a:rPr>
                        <a:t>Technology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43">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043">
                <a:tc>
                  <a:txBody>
                    <a:bodyPr/>
                    <a:lstStyle/>
                    <a:p>
                      <a:pPr algn="ctr" fontAlgn="ctr"/>
                      <a:r>
                        <a:rPr lang="en-US" sz="1200" b="0" i="0" u="none" strike="noStrike">
                          <a:latin typeface="Times New Roman"/>
                        </a:rPr>
                        <a:t>Total Per Process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59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34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latin typeface="Times New Roman"/>
                        </a:rPr>
                        <a:t>120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Explain Your Thinking</a:t>
            </a:r>
            <a:endParaRPr lang="en-US" dirty="0"/>
          </a:p>
        </p:txBody>
      </p:sp>
      <p:sp>
        <p:nvSpPr>
          <p:cNvPr id="5" name="Rectangle 3"/>
          <p:cNvSpPr txBox="1">
            <a:spLocks noChangeArrowheads="1"/>
          </p:cNvSpPr>
          <p:nvPr/>
        </p:nvSpPr>
        <p:spPr>
          <a:xfrm>
            <a:off x="228600" y="1600200"/>
            <a:ext cx="8534400" cy="4876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1"/>
              </a:buClr>
              <a:buSzPct val="70000"/>
              <a:buFontTx/>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Number Riddle</a:t>
            </a:r>
          </a:p>
          <a:p>
            <a:pPr marL="342900" marR="0" lvl="0" indent="-342900" algn="l" defTabSz="914400" rtl="0" eaLnBrk="1" fontAlgn="auto" latinLnBrk="0" hangingPunct="1">
              <a:lnSpc>
                <a:spcPct val="100000"/>
              </a:lnSpc>
              <a:spcBef>
                <a:spcPct val="20000"/>
              </a:spcBef>
              <a:spcAft>
                <a:spcPts val="0"/>
              </a:spcAft>
              <a:buClr>
                <a:schemeClr val="tx1"/>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 am a number between 15 and 40. </a:t>
            </a:r>
          </a:p>
          <a:p>
            <a:pPr marL="342900" marR="0" lvl="0" indent="-342900" algn="l" defTabSz="914400" rtl="0" eaLnBrk="1" fontAlgn="auto" latinLnBrk="0" hangingPunct="1">
              <a:lnSpc>
                <a:spcPct val="100000"/>
              </a:lnSpc>
              <a:spcBef>
                <a:spcPct val="20000"/>
              </a:spcBef>
              <a:spcAft>
                <a:spcPts val="0"/>
              </a:spcAft>
              <a:buClr>
                <a:schemeClr val="tx1"/>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 am the sum of the numbers on 3 coins. </a:t>
            </a:r>
          </a:p>
          <a:p>
            <a:pPr marL="342900" marR="0" lvl="0" indent="-342900" algn="l" defTabSz="914400" rtl="0" eaLnBrk="1" fontAlgn="auto" latinLnBrk="0" hangingPunct="1">
              <a:lnSpc>
                <a:spcPct val="100000"/>
              </a:lnSpc>
              <a:spcBef>
                <a:spcPct val="20000"/>
              </a:spcBef>
              <a:spcAft>
                <a:spcPts val="0"/>
              </a:spcAft>
              <a:buClr>
                <a:schemeClr val="tx1"/>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What number could I be? </a:t>
            </a:r>
          </a:p>
        </p:txBody>
      </p:sp>
      <p:sp>
        <p:nvSpPr>
          <p:cNvPr id="6" name="Line 5"/>
          <p:cNvSpPr>
            <a:spLocks noChangeShapeType="1"/>
          </p:cNvSpPr>
          <p:nvPr/>
        </p:nvSpPr>
        <p:spPr bwMode="auto">
          <a:xfrm>
            <a:off x="228600" y="1219200"/>
            <a:ext cx="8534400" cy="0"/>
          </a:xfrm>
          <a:prstGeom prst="line">
            <a:avLst/>
          </a:prstGeom>
          <a:noFill/>
          <a:ln w="28575">
            <a:solidFill>
              <a:srgbClr val="66990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US" dirty="0" smtClean="0">
                <a:solidFill>
                  <a:schemeClr val="tx1"/>
                </a:solidFill>
              </a:rPr>
              <a:t>Mathematical</a:t>
            </a:r>
            <a:r>
              <a:rPr lang="en-US" b="1" dirty="0" smtClean="0">
                <a:solidFill>
                  <a:srgbClr val="660066"/>
                </a:solidFill>
              </a:rPr>
              <a:t> Processes </a:t>
            </a:r>
            <a:endParaRPr lang="en-CA" b="1" dirty="0">
              <a:solidFill>
                <a:srgbClr val="660066"/>
              </a:solidFill>
            </a:endParaRPr>
          </a:p>
        </p:txBody>
      </p:sp>
      <p:graphicFrame>
        <p:nvGraphicFramePr>
          <p:cNvPr id="482307" name="Group 3"/>
          <p:cNvGraphicFramePr>
            <a:graphicFrameLocks noGrp="1"/>
          </p:cNvGraphicFramePr>
          <p:nvPr>
            <p:ph type="tbl" idx="1"/>
          </p:nvPr>
        </p:nvGraphicFramePr>
        <p:xfrm>
          <a:off x="457200" y="1600200"/>
          <a:ext cx="8229600" cy="4901502"/>
        </p:xfrm>
        <a:graphic>
          <a:graphicData uri="http://schemas.openxmlformats.org/drawingml/2006/table">
            <a:tbl>
              <a:tblPr/>
              <a:tblGrid>
                <a:gridCol w="2743200"/>
                <a:gridCol w="2743200"/>
                <a:gridCol w="2743200"/>
              </a:tblGrid>
              <a:tr h="15081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[C] Communication</a:t>
                      </a:r>
                      <a:endParaRPr kumimoji="0" lang="en-CA"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[CN]</a:t>
                      </a:r>
                    </a:p>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Connections</a:t>
                      </a:r>
                      <a:endParaRPr kumimoji="0" lang="en-CA"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[ME]</a:t>
                      </a:r>
                    </a:p>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Mental Mathematics and Estimation</a:t>
                      </a:r>
                      <a:endParaRPr kumimoji="0" lang="en-CA"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971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[PS]</a:t>
                      </a:r>
                    </a:p>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Problem Solving</a:t>
                      </a:r>
                      <a:endParaRPr kumimoji="0" lang="en-CA"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[R]</a:t>
                      </a:r>
                    </a:p>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Reasoning</a:t>
                      </a:r>
                      <a:endParaRPr kumimoji="0" lang="en-CA"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[T]</a:t>
                      </a:r>
                    </a:p>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Technology</a:t>
                      </a:r>
                      <a:endParaRPr kumimoji="0" lang="en-CA"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81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[V]</a:t>
                      </a:r>
                    </a:p>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Visualization </a:t>
                      </a:r>
                      <a:endParaRPr kumimoji="0" lang="en-CA"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endParaRPr kumimoji="0" lang="en-CA"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r>
                        <a:rPr kumimoji="0" lang="en-US" sz="2800" b="0" i="0" u="none" strike="noStrike" cap="none" normalizeH="0" baseline="0" smtClean="0">
                          <a:ln>
                            <a:noFill/>
                          </a:ln>
                          <a:solidFill>
                            <a:schemeClr val="tx1"/>
                          </a:solidFill>
                          <a:effectLst/>
                          <a:latin typeface="Arial" charset="0"/>
                        </a:rPr>
                        <a:t>Philosophy is Constructivism</a:t>
                      </a:r>
                      <a:endParaRPr kumimoji="0" lang="en-CA"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482325" name="Picture 21" descr="j0089000"/>
          <p:cNvPicPr>
            <a:picLocks noChangeAspect="1" noChangeArrowheads="1"/>
          </p:cNvPicPr>
          <p:nvPr/>
        </p:nvPicPr>
        <p:blipFill>
          <a:blip r:embed="rId3" cstate="print"/>
          <a:srcRect/>
          <a:stretch>
            <a:fillRect/>
          </a:stretch>
        </p:blipFill>
        <p:spPr bwMode="auto">
          <a:xfrm>
            <a:off x="1006475" y="2481263"/>
            <a:ext cx="1392238" cy="917575"/>
          </a:xfrm>
          <a:prstGeom prst="rect">
            <a:avLst/>
          </a:prstGeom>
          <a:noFill/>
        </p:spPr>
      </p:pic>
      <p:pic>
        <p:nvPicPr>
          <p:cNvPr id="482326" name="Picture 22" descr="j0295364"/>
          <p:cNvPicPr>
            <a:picLocks noChangeAspect="1" noChangeArrowheads="1"/>
          </p:cNvPicPr>
          <p:nvPr/>
        </p:nvPicPr>
        <p:blipFill>
          <a:blip r:embed="rId4" cstate="print"/>
          <a:srcRect/>
          <a:stretch>
            <a:fillRect/>
          </a:stretch>
        </p:blipFill>
        <p:spPr bwMode="auto">
          <a:xfrm>
            <a:off x="3971925" y="2489200"/>
            <a:ext cx="1046163" cy="900113"/>
          </a:xfrm>
          <a:prstGeom prst="rect">
            <a:avLst/>
          </a:prstGeom>
          <a:noFill/>
        </p:spPr>
      </p:pic>
      <p:pic>
        <p:nvPicPr>
          <p:cNvPr id="482327" name="Picture 23" descr="j0423828"/>
          <p:cNvPicPr>
            <a:picLocks noChangeAspect="1" noChangeArrowheads="1"/>
          </p:cNvPicPr>
          <p:nvPr/>
        </p:nvPicPr>
        <p:blipFill>
          <a:blip r:embed="rId5" cstate="print"/>
          <a:srcRect/>
          <a:stretch>
            <a:fillRect/>
          </a:stretch>
        </p:blipFill>
        <p:spPr bwMode="auto">
          <a:xfrm>
            <a:off x="7829550" y="1619250"/>
            <a:ext cx="774700" cy="1228725"/>
          </a:xfrm>
          <a:prstGeom prst="rect">
            <a:avLst/>
          </a:prstGeom>
          <a:noFill/>
        </p:spPr>
      </p:pic>
      <p:pic>
        <p:nvPicPr>
          <p:cNvPr id="482328" name="Picture 24" descr="bd06517_"/>
          <p:cNvPicPr>
            <a:picLocks noChangeAspect="1" noChangeArrowheads="1"/>
          </p:cNvPicPr>
          <p:nvPr/>
        </p:nvPicPr>
        <p:blipFill>
          <a:blip r:embed="rId6" cstate="print"/>
          <a:srcRect/>
          <a:stretch>
            <a:fillRect/>
          </a:stretch>
        </p:blipFill>
        <p:spPr bwMode="auto">
          <a:xfrm>
            <a:off x="1981200" y="3646488"/>
            <a:ext cx="1117600" cy="736600"/>
          </a:xfrm>
          <a:prstGeom prst="rect">
            <a:avLst/>
          </a:prstGeom>
          <a:noFill/>
        </p:spPr>
      </p:pic>
      <p:pic>
        <p:nvPicPr>
          <p:cNvPr id="482329" name="Picture 25" descr="j0097891"/>
          <p:cNvPicPr>
            <a:picLocks noChangeAspect="1" noChangeArrowheads="1"/>
          </p:cNvPicPr>
          <p:nvPr/>
        </p:nvPicPr>
        <p:blipFill>
          <a:blip r:embed="rId7" cstate="print"/>
          <a:srcRect/>
          <a:stretch>
            <a:fillRect/>
          </a:stretch>
        </p:blipFill>
        <p:spPr bwMode="auto">
          <a:xfrm>
            <a:off x="5011738" y="3963988"/>
            <a:ext cx="773112" cy="812800"/>
          </a:xfrm>
          <a:prstGeom prst="rect">
            <a:avLst/>
          </a:prstGeom>
          <a:noFill/>
        </p:spPr>
      </p:pic>
      <p:pic>
        <p:nvPicPr>
          <p:cNvPr id="482330" name="Picture 26" descr="bs00580_"/>
          <p:cNvPicPr>
            <a:picLocks noChangeAspect="1" noChangeArrowheads="1"/>
          </p:cNvPicPr>
          <p:nvPr/>
        </p:nvPicPr>
        <p:blipFill>
          <a:blip r:embed="rId8" cstate="print"/>
          <a:srcRect/>
          <a:stretch>
            <a:fillRect/>
          </a:stretch>
        </p:blipFill>
        <p:spPr bwMode="auto">
          <a:xfrm>
            <a:off x="7580313" y="3497263"/>
            <a:ext cx="1038225" cy="874712"/>
          </a:xfrm>
          <a:prstGeom prst="rect">
            <a:avLst/>
          </a:prstGeom>
          <a:noFill/>
        </p:spPr>
      </p:pic>
      <p:pic>
        <p:nvPicPr>
          <p:cNvPr id="482331" name="Picture 27" descr="j0200425"/>
          <p:cNvPicPr>
            <a:picLocks noChangeAspect="1" noChangeArrowheads="1"/>
          </p:cNvPicPr>
          <p:nvPr/>
        </p:nvPicPr>
        <p:blipFill>
          <a:blip r:embed="rId9" cstate="print"/>
          <a:srcRect/>
          <a:stretch>
            <a:fillRect/>
          </a:stretch>
        </p:blipFill>
        <p:spPr bwMode="auto">
          <a:xfrm>
            <a:off x="2616200" y="5073650"/>
            <a:ext cx="1052513" cy="912813"/>
          </a:xfrm>
          <a:prstGeom prst="rect">
            <a:avLst/>
          </a:prstGeom>
          <a:noFill/>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304800" y="457200"/>
            <a:ext cx="8534400" cy="1143000"/>
          </a:xfrm>
        </p:spPr>
        <p:txBody>
          <a:bodyPr>
            <a:normAutofit fontScale="90000"/>
          </a:bodyPr>
          <a:lstStyle/>
          <a:p>
            <a:r>
              <a:rPr lang="en-US" dirty="0" smtClean="0"/>
              <a:t>Mathematical Processes &amp; </a:t>
            </a:r>
            <a:r>
              <a:rPr lang="en-US" dirty="0"/>
              <a:t>Curriculum</a:t>
            </a:r>
            <a:endParaRPr lang="en-CA" dirty="0"/>
          </a:p>
        </p:txBody>
      </p:sp>
      <p:sp>
        <p:nvSpPr>
          <p:cNvPr id="484355" name="Rectangle 3"/>
          <p:cNvSpPr>
            <a:spLocks noGrp="1" noChangeArrowheads="1"/>
          </p:cNvSpPr>
          <p:nvPr>
            <p:ph type="body" idx="1"/>
          </p:nvPr>
        </p:nvSpPr>
        <p:spPr/>
        <p:txBody>
          <a:bodyPr/>
          <a:lstStyle/>
          <a:p>
            <a:r>
              <a:rPr lang="en-US" dirty="0"/>
              <a:t>As a table group….</a:t>
            </a:r>
          </a:p>
          <a:p>
            <a:pPr lvl="1"/>
            <a:r>
              <a:rPr lang="en-US" dirty="0"/>
              <a:t>Choose </a:t>
            </a:r>
            <a:r>
              <a:rPr lang="en-US" dirty="0" smtClean="0"/>
              <a:t>an outcome </a:t>
            </a:r>
            <a:r>
              <a:rPr lang="en-US" dirty="0"/>
              <a:t>from an agreed grade </a:t>
            </a:r>
            <a:r>
              <a:rPr lang="en-US" dirty="0" smtClean="0"/>
              <a:t>level</a:t>
            </a:r>
          </a:p>
          <a:p>
            <a:pPr lvl="1"/>
            <a:endParaRPr lang="en-US" dirty="0"/>
          </a:p>
          <a:p>
            <a:pPr lvl="1"/>
            <a:r>
              <a:rPr lang="en-US" dirty="0"/>
              <a:t>On the chart paper come up with an activity or activities that would support each process of your outcome. </a:t>
            </a:r>
            <a:endParaRPr lang="en-US" dirty="0" smtClean="0"/>
          </a:p>
          <a:p>
            <a:pPr lvl="1"/>
            <a:endParaRPr lang="en-US" dirty="0"/>
          </a:p>
          <a:p>
            <a:pPr lvl="1"/>
            <a:r>
              <a:rPr lang="en-US" dirty="0"/>
              <a:t>Be prepared to share with the large group.</a:t>
            </a:r>
            <a:endParaRPr lang="en-CA" dirty="0"/>
          </a:p>
        </p:txBody>
      </p:sp>
      <p:pic>
        <p:nvPicPr>
          <p:cNvPr id="484356" name="Picture 4"/>
          <p:cNvPicPr>
            <a:picLocks noChangeAspect="1" noChangeArrowheads="1"/>
          </p:cNvPicPr>
          <p:nvPr/>
        </p:nvPicPr>
        <p:blipFill>
          <a:blip r:embed="rId3" cstate="print"/>
          <a:srcRect/>
          <a:stretch>
            <a:fillRect/>
          </a:stretch>
        </p:blipFill>
        <p:spPr bwMode="auto">
          <a:xfrm>
            <a:off x="609600" y="5410200"/>
            <a:ext cx="1082675" cy="1239838"/>
          </a:xfrm>
          <a:prstGeom prst="rect">
            <a:avLst/>
          </a:prstGeom>
          <a:noFill/>
          <a:ln w="9525">
            <a:noFill/>
            <a:miter lim="800000"/>
            <a:headEnd/>
            <a:tailEnd/>
          </a:ln>
          <a:effectLst/>
        </p:spPr>
      </p:pic>
      <p:pic>
        <p:nvPicPr>
          <p:cNvPr id="484357" name="Picture 5"/>
          <p:cNvPicPr>
            <a:picLocks noChangeAspect="1" noChangeArrowheads="1"/>
          </p:cNvPicPr>
          <p:nvPr/>
        </p:nvPicPr>
        <p:blipFill>
          <a:blip r:embed="rId4" cstate="print"/>
          <a:srcRect/>
          <a:stretch>
            <a:fillRect/>
          </a:stretch>
        </p:blipFill>
        <p:spPr bwMode="auto">
          <a:xfrm>
            <a:off x="3352800" y="5334000"/>
            <a:ext cx="1181100" cy="1322388"/>
          </a:xfrm>
          <a:prstGeom prst="rect">
            <a:avLst/>
          </a:prstGeom>
          <a:noFill/>
          <a:ln w="9525">
            <a:noFill/>
            <a:miter lim="800000"/>
            <a:headEnd/>
            <a:tailEnd/>
          </a:ln>
          <a:effectLst/>
        </p:spPr>
      </p:pic>
      <p:pic>
        <p:nvPicPr>
          <p:cNvPr id="484358" name="Picture 6"/>
          <p:cNvPicPr>
            <a:picLocks noChangeAspect="1" noChangeArrowheads="1"/>
          </p:cNvPicPr>
          <p:nvPr/>
        </p:nvPicPr>
        <p:blipFill>
          <a:blip r:embed="rId5" cstate="print"/>
          <a:srcRect/>
          <a:stretch>
            <a:fillRect/>
          </a:stretch>
        </p:blipFill>
        <p:spPr bwMode="auto">
          <a:xfrm>
            <a:off x="6934200" y="4800600"/>
            <a:ext cx="1879600" cy="18700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53668"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53669"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53671"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53672"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53673"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53674" name="Text Box 10"/>
          <p:cNvSpPr txBox="1">
            <a:spLocks noChangeArrowheads="1"/>
          </p:cNvSpPr>
          <p:nvPr/>
        </p:nvSpPr>
        <p:spPr bwMode="auto">
          <a:xfrm>
            <a:off x="1447800" y="914400"/>
            <a:ext cx="61722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The Seven Math </a:t>
            </a:r>
            <a:r>
              <a:rPr lang="en-US" sz="3600" b="1">
                <a:solidFill>
                  <a:srgbClr val="660066"/>
                </a:solidFill>
                <a:latin typeface="Comic Sans MS" pitchFamily="66" charset="0"/>
                <a:cs typeface="Arial" charset="0"/>
              </a:rPr>
              <a:t>Processes</a:t>
            </a:r>
          </a:p>
        </p:txBody>
      </p:sp>
      <p:sp>
        <p:nvSpPr>
          <p:cNvPr id="753675" name="Rectangle 11"/>
          <p:cNvSpPr>
            <a:spLocks noChangeArrowheads="1"/>
          </p:cNvSpPr>
          <p:nvPr/>
        </p:nvSpPr>
        <p:spPr bwMode="auto">
          <a:xfrm>
            <a:off x="2514600" y="2438400"/>
            <a:ext cx="4754563" cy="2647950"/>
          </a:xfrm>
          <a:prstGeom prst="rect">
            <a:avLst/>
          </a:prstGeom>
          <a:noFill/>
          <a:ln w="9525">
            <a:noFill/>
            <a:miter lim="800000"/>
            <a:headEnd/>
            <a:tailEnd/>
          </a:ln>
          <a:effectLst/>
        </p:spPr>
        <p:txBody>
          <a:bodyPr wrap="none" anchor="ctr">
            <a:spAutoFit/>
          </a:bodyPr>
          <a:lstStyle/>
          <a:p>
            <a:pPr marL="285750" lvl="1" algn="l" eaLnBrk="1" hangingPunct="1">
              <a:buSzPct val="75000"/>
              <a:buFont typeface="Symbol" pitchFamily="18" charset="2"/>
              <a:buNone/>
              <a:tabLst>
                <a:tab pos="285750" algn="l"/>
              </a:tabLst>
            </a:pPr>
            <a:r>
              <a:rPr lang="en-US" sz="2400">
                <a:solidFill>
                  <a:srgbClr val="000099"/>
                </a:solidFill>
                <a:cs typeface="Arial" charset="0"/>
              </a:rPr>
              <a:t>Communication</a:t>
            </a:r>
          </a:p>
          <a:p>
            <a:pPr marL="285750" lvl="1" algn="l" eaLnBrk="1" hangingPunct="1">
              <a:buSzPct val="75000"/>
              <a:buFont typeface="Symbol" pitchFamily="18" charset="2"/>
              <a:buNone/>
              <a:tabLst>
                <a:tab pos="285750" algn="l"/>
              </a:tabLst>
            </a:pPr>
            <a:r>
              <a:rPr lang="en-US" sz="2400">
                <a:solidFill>
                  <a:srgbClr val="000099"/>
                </a:solidFill>
                <a:cs typeface="Arial" charset="0"/>
              </a:rPr>
              <a:t>   Connections</a:t>
            </a:r>
          </a:p>
          <a:p>
            <a:pPr marL="285750" lvl="1" algn="l" eaLnBrk="1" hangingPunct="1">
              <a:buSzPct val="75000"/>
              <a:buFont typeface="Symbol" pitchFamily="18" charset="2"/>
              <a:buNone/>
              <a:tabLst>
                <a:tab pos="285750" algn="l"/>
              </a:tabLst>
            </a:pPr>
            <a:r>
              <a:rPr lang="en-US" sz="2400">
                <a:solidFill>
                  <a:srgbClr val="000099"/>
                </a:solidFill>
                <a:cs typeface="Arial" charset="0"/>
              </a:rPr>
              <a:t>      Mental Math and Estimation</a:t>
            </a:r>
          </a:p>
          <a:p>
            <a:pPr marL="285750" lvl="1" algn="l" eaLnBrk="1" hangingPunct="1">
              <a:buSzPct val="75000"/>
              <a:buFont typeface="Symbol" pitchFamily="18" charset="2"/>
              <a:buNone/>
              <a:tabLst>
                <a:tab pos="285750" algn="l"/>
              </a:tabLst>
            </a:pPr>
            <a:r>
              <a:rPr lang="en-US" sz="2400">
                <a:solidFill>
                  <a:srgbClr val="000099"/>
                </a:solidFill>
                <a:cs typeface="Arial" charset="0"/>
              </a:rPr>
              <a:t>         Problem Solving</a:t>
            </a:r>
          </a:p>
          <a:p>
            <a:pPr marL="285750" lvl="1" algn="l" eaLnBrk="1" hangingPunct="1">
              <a:buSzPct val="75000"/>
              <a:buFont typeface="Symbol" pitchFamily="18" charset="2"/>
              <a:buNone/>
              <a:tabLst>
                <a:tab pos="285750" algn="l"/>
              </a:tabLst>
            </a:pPr>
            <a:r>
              <a:rPr lang="en-US" sz="2400">
                <a:solidFill>
                  <a:srgbClr val="000099"/>
                </a:solidFill>
                <a:cs typeface="Arial" charset="0"/>
              </a:rPr>
              <a:t>            Reasoning</a:t>
            </a:r>
          </a:p>
          <a:p>
            <a:pPr marL="285750" lvl="1" algn="l" eaLnBrk="1" hangingPunct="1">
              <a:buSzPct val="75000"/>
              <a:buFont typeface="Symbol" pitchFamily="18" charset="2"/>
              <a:buNone/>
              <a:tabLst>
                <a:tab pos="285750" algn="l"/>
              </a:tabLst>
            </a:pPr>
            <a:r>
              <a:rPr lang="en-US" sz="2400">
                <a:solidFill>
                  <a:srgbClr val="000099"/>
                </a:solidFill>
                <a:cs typeface="Arial" charset="0"/>
              </a:rPr>
              <a:t>               Technology</a:t>
            </a:r>
          </a:p>
          <a:p>
            <a:pPr marL="285750" lvl="1" algn="l" eaLnBrk="1" hangingPunct="1">
              <a:buSzPct val="75000"/>
              <a:buFont typeface="Symbol" pitchFamily="18" charset="2"/>
              <a:buNone/>
              <a:tabLst>
                <a:tab pos="285750" algn="l"/>
              </a:tabLst>
            </a:pPr>
            <a:r>
              <a:rPr lang="en-US" sz="2400">
                <a:solidFill>
                  <a:srgbClr val="000099"/>
                </a:solidFill>
                <a:cs typeface="Arial" charset="0"/>
              </a:rPr>
              <a:t>                  Visualization</a:t>
            </a:r>
          </a:p>
        </p:txBody>
      </p:sp>
      <p:sp>
        <p:nvSpPr>
          <p:cNvPr id="753676" name="WordArt 12"/>
          <p:cNvSpPr>
            <a:spLocks noChangeArrowheads="1" noChangeShapeType="1" noTextEdit="1"/>
          </p:cNvSpPr>
          <p:nvPr/>
        </p:nvSpPr>
        <p:spPr bwMode="auto">
          <a:xfrm>
            <a:off x="3733800" y="5334000"/>
            <a:ext cx="4800600" cy="595313"/>
          </a:xfrm>
          <a:prstGeom prst="rect">
            <a:avLst/>
          </a:prstGeom>
        </p:spPr>
        <p:txBody>
          <a:bodyPr wrap="none" fromWordArt="1">
            <a:prstTxWarp prst="textWave1">
              <a:avLst>
                <a:gd name="adj1" fmla="val 13005"/>
                <a:gd name="adj2" fmla="val 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‘filters for understanding’</a:t>
            </a:r>
          </a:p>
        </p:txBody>
      </p:sp>
      <p:sp>
        <p:nvSpPr>
          <p:cNvPr id="753677" name="WordArt 13"/>
          <p:cNvSpPr>
            <a:spLocks noChangeArrowheads="1" noChangeShapeType="1" noTextEdit="1"/>
          </p:cNvSpPr>
          <p:nvPr/>
        </p:nvSpPr>
        <p:spPr bwMode="auto">
          <a:xfrm>
            <a:off x="685800" y="1676400"/>
            <a:ext cx="5791200" cy="595313"/>
          </a:xfrm>
          <a:prstGeom prst="rect">
            <a:avLst/>
          </a:prstGeom>
        </p:spPr>
        <p:txBody>
          <a:bodyPr wrap="none" fromWordArt="1">
            <a:prstTxWarp prst="textWave1">
              <a:avLst>
                <a:gd name="adj1" fmla="val 13005"/>
                <a:gd name="adj2" fmla="val 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permeate teaching and learning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876548"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876549"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876551"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876552"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876553"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876554" name="Text Box 10"/>
          <p:cNvSpPr txBox="1">
            <a:spLocks noChangeArrowheads="1"/>
          </p:cNvSpPr>
          <p:nvPr/>
        </p:nvSpPr>
        <p:spPr bwMode="auto">
          <a:xfrm>
            <a:off x="1447800" y="914400"/>
            <a:ext cx="61722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The Seven Math </a:t>
            </a:r>
            <a:r>
              <a:rPr lang="en-US" sz="3600" b="1">
                <a:solidFill>
                  <a:srgbClr val="660066"/>
                </a:solidFill>
                <a:latin typeface="Comic Sans MS" pitchFamily="66" charset="0"/>
                <a:cs typeface="Arial" charset="0"/>
              </a:rPr>
              <a:t>Processes</a:t>
            </a:r>
          </a:p>
        </p:txBody>
      </p:sp>
      <p:sp>
        <p:nvSpPr>
          <p:cNvPr id="876555" name="Rectangle 11"/>
          <p:cNvSpPr>
            <a:spLocks noChangeArrowheads="1"/>
          </p:cNvSpPr>
          <p:nvPr/>
        </p:nvSpPr>
        <p:spPr bwMode="auto">
          <a:xfrm>
            <a:off x="2514600" y="2438400"/>
            <a:ext cx="4754563" cy="2647950"/>
          </a:xfrm>
          <a:prstGeom prst="rect">
            <a:avLst/>
          </a:prstGeom>
          <a:noFill/>
          <a:ln w="9525">
            <a:noFill/>
            <a:miter lim="800000"/>
            <a:headEnd/>
            <a:tailEnd/>
          </a:ln>
          <a:effectLst/>
        </p:spPr>
        <p:txBody>
          <a:bodyPr wrap="none" anchor="ctr">
            <a:spAutoFit/>
          </a:bodyPr>
          <a:lstStyle/>
          <a:p>
            <a:pPr marL="285750" lvl="1" algn="l" eaLnBrk="1" hangingPunct="1">
              <a:buSzPct val="75000"/>
              <a:buFont typeface="Symbol" pitchFamily="18" charset="2"/>
              <a:buNone/>
              <a:tabLst>
                <a:tab pos="285750" algn="l"/>
              </a:tabLst>
            </a:pPr>
            <a:r>
              <a:rPr lang="en-US" sz="2400">
                <a:solidFill>
                  <a:srgbClr val="000099"/>
                </a:solidFill>
                <a:cs typeface="Arial" charset="0"/>
              </a:rPr>
              <a:t>Communication</a:t>
            </a:r>
          </a:p>
          <a:p>
            <a:pPr marL="285750" lvl="1" algn="l" eaLnBrk="1" hangingPunct="1">
              <a:buSzPct val="75000"/>
              <a:buFont typeface="Symbol" pitchFamily="18" charset="2"/>
              <a:buNone/>
              <a:tabLst>
                <a:tab pos="285750" algn="l"/>
              </a:tabLst>
            </a:pPr>
            <a:r>
              <a:rPr lang="en-US" sz="2400">
                <a:solidFill>
                  <a:srgbClr val="000099"/>
                </a:solidFill>
                <a:cs typeface="Arial" charset="0"/>
              </a:rPr>
              <a:t>   Connections</a:t>
            </a:r>
          </a:p>
          <a:p>
            <a:pPr marL="285750" lvl="1" algn="l" eaLnBrk="1" hangingPunct="1">
              <a:buSzPct val="75000"/>
              <a:buFont typeface="Symbol" pitchFamily="18" charset="2"/>
              <a:buNone/>
              <a:tabLst>
                <a:tab pos="285750" algn="l"/>
              </a:tabLst>
            </a:pPr>
            <a:r>
              <a:rPr lang="en-US" sz="2400">
                <a:solidFill>
                  <a:srgbClr val="000099"/>
                </a:solidFill>
                <a:cs typeface="Arial" charset="0"/>
              </a:rPr>
              <a:t>      Mental Math and Estimation</a:t>
            </a:r>
          </a:p>
          <a:p>
            <a:pPr marL="285750" lvl="1" algn="l" eaLnBrk="1" hangingPunct="1">
              <a:buSzPct val="75000"/>
              <a:buFont typeface="Symbol" pitchFamily="18" charset="2"/>
              <a:buNone/>
              <a:tabLst>
                <a:tab pos="285750" algn="l"/>
              </a:tabLst>
            </a:pPr>
            <a:r>
              <a:rPr lang="en-US" sz="2400">
                <a:solidFill>
                  <a:srgbClr val="000099"/>
                </a:solidFill>
                <a:cs typeface="Arial" charset="0"/>
              </a:rPr>
              <a:t>         Problem Solving</a:t>
            </a:r>
          </a:p>
          <a:p>
            <a:pPr marL="285750" lvl="1" algn="l" eaLnBrk="1" hangingPunct="1">
              <a:buSzPct val="75000"/>
              <a:buFont typeface="Symbol" pitchFamily="18" charset="2"/>
              <a:buNone/>
              <a:tabLst>
                <a:tab pos="285750" algn="l"/>
              </a:tabLst>
            </a:pPr>
            <a:r>
              <a:rPr lang="en-US" sz="2400">
                <a:solidFill>
                  <a:srgbClr val="000099"/>
                </a:solidFill>
                <a:cs typeface="Arial" charset="0"/>
              </a:rPr>
              <a:t>            Reasoning</a:t>
            </a:r>
          </a:p>
          <a:p>
            <a:pPr marL="285750" lvl="1" algn="l" eaLnBrk="1" hangingPunct="1">
              <a:buSzPct val="75000"/>
              <a:buFont typeface="Symbol" pitchFamily="18" charset="2"/>
              <a:buNone/>
              <a:tabLst>
                <a:tab pos="285750" algn="l"/>
              </a:tabLst>
            </a:pPr>
            <a:r>
              <a:rPr lang="en-US" sz="2400">
                <a:solidFill>
                  <a:srgbClr val="000099"/>
                </a:solidFill>
                <a:cs typeface="Arial" charset="0"/>
              </a:rPr>
              <a:t>               Technology</a:t>
            </a:r>
          </a:p>
          <a:p>
            <a:pPr marL="285750" lvl="1" algn="l" eaLnBrk="1" hangingPunct="1">
              <a:buSzPct val="75000"/>
              <a:buFont typeface="Symbol" pitchFamily="18" charset="2"/>
              <a:buNone/>
              <a:tabLst>
                <a:tab pos="285750" algn="l"/>
              </a:tabLst>
            </a:pPr>
            <a:r>
              <a:rPr lang="en-US" sz="2400">
                <a:solidFill>
                  <a:srgbClr val="000099"/>
                </a:solidFill>
                <a:cs typeface="Arial" charset="0"/>
              </a:rPr>
              <a:t>                  Visualization</a:t>
            </a:r>
          </a:p>
        </p:txBody>
      </p:sp>
      <p:sp>
        <p:nvSpPr>
          <p:cNvPr id="876556" name="WordArt 12"/>
          <p:cNvSpPr>
            <a:spLocks noChangeArrowheads="1" noChangeShapeType="1" noTextEdit="1"/>
          </p:cNvSpPr>
          <p:nvPr/>
        </p:nvSpPr>
        <p:spPr bwMode="auto">
          <a:xfrm>
            <a:off x="3733800" y="5334000"/>
            <a:ext cx="4800600" cy="595313"/>
          </a:xfrm>
          <a:prstGeom prst="rect">
            <a:avLst/>
          </a:prstGeom>
        </p:spPr>
        <p:txBody>
          <a:bodyPr wrap="none" fromWordArt="1">
            <a:prstTxWarp prst="textWave1">
              <a:avLst>
                <a:gd name="adj1" fmla="val 13005"/>
                <a:gd name="adj2" fmla="val 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‘filters for understanding’</a:t>
            </a:r>
          </a:p>
        </p:txBody>
      </p:sp>
      <p:sp>
        <p:nvSpPr>
          <p:cNvPr id="876557" name="WordArt 13"/>
          <p:cNvSpPr>
            <a:spLocks noChangeArrowheads="1" noChangeShapeType="1" noTextEdit="1"/>
          </p:cNvSpPr>
          <p:nvPr/>
        </p:nvSpPr>
        <p:spPr bwMode="auto">
          <a:xfrm>
            <a:off x="685800" y="1676400"/>
            <a:ext cx="5791200" cy="595313"/>
          </a:xfrm>
          <a:prstGeom prst="rect">
            <a:avLst/>
          </a:prstGeom>
        </p:spPr>
        <p:txBody>
          <a:bodyPr wrap="none" fromWordArt="1">
            <a:prstTxWarp prst="textWave1">
              <a:avLst>
                <a:gd name="adj1" fmla="val 13005"/>
                <a:gd name="adj2" fmla="val 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permeate teaching and learning </a:t>
            </a:r>
          </a:p>
        </p:txBody>
      </p:sp>
      <p:sp>
        <p:nvSpPr>
          <p:cNvPr id="876558" name="Text Box 14"/>
          <p:cNvSpPr txBox="1">
            <a:spLocks noChangeArrowheads="1"/>
          </p:cNvSpPr>
          <p:nvPr/>
        </p:nvSpPr>
        <p:spPr bwMode="auto">
          <a:xfrm>
            <a:off x="914400" y="1676400"/>
            <a:ext cx="7467600" cy="366713"/>
          </a:xfrm>
          <a:prstGeom prst="rect">
            <a:avLst/>
          </a:prstGeom>
          <a:noFill/>
          <a:ln w="9525">
            <a:noFill/>
            <a:miter lim="800000"/>
            <a:headEnd/>
            <a:tailEnd/>
          </a:ln>
          <a:effectLst/>
        </p:spPr>
        <p:txBody>
          <a:bodyPr>
            <a:spAutoFit/>
          </a:bodyPr>
          <a:lstStyle/>
          <a:p>
            <a:pPr algn="l" eaLnBrk="1" hangingPunct="1">
              <a:spcBef>
                <a:spcPct val="50000"/>
              </a:spcBef>
            </a:pPr>
            <a:endParaRPr lang="en-US"/>
          </a:p>
        </p:txBody>
      </p:sp>
      <p:sp>
        <p:nvSpPr>
          <p:cNvPr id="876560" name="WordArt 16"/>
          <p:cNvSpPr>
            <a:spLocks noChangeArrowheads="1" noChangeShapeType="1" noTextEdit="1"/>
          </p:cNvSpPr>
          <p:nvPr/>
        </p:nvSpPr>
        <p:spPr bwMode="auto">
          <a:xfrm>
            <a:off x="1752600" y="3124200"/>
            <a:ext cx="5791200" cy="595313"/>
          </a:xfrm>
          <a:prstGeom prst="rect">
            <a:avLst/>
          </a:prstGeom>
        </p:spPr>
        <p:txBody>
          <a:bodyPr wrap="none" fromWordArt="1">
            <a:prstTxWarp prst="textWave1">
              <a:avLst>
                <a:gd name="adj1" fmla="val 13005"/>
                <a:gd name="adj2" fmla="val 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FOR EXAMPLE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76557"/>
                                        </p:tgtEl>
                                      </p:cBhvr>
                                    </p:animEffect>
                                    <p:set>
                                      <p:cBhvr>
                                        <p:cTn id="7" dur="1" fill="hold">
                                          <p:stCondLst>
                                            <p:cond delay="499"/>
                                          </p:stCondLst>
                                        </p:cTn>
                                        <p:tgtEl>
                                          <p:spTgt spid="876557"/>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876555"/>
                                        </p:tgtEl>
                                      </p:cBhvr>
                                    </p:animEffect>
                                    <p:set>
                                      <p:cBhvr>
                                        <p:cTn id="10" dur="1" fill="hold">
                                          <p:stCondLst>
                                            <p:cond delay="499"/>
                                          </p:stCondLst>
                                        </p:cTn>
                                        <p:tgtEl>
                                          <p:spTgt spid="876555"/>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876556"/>
                                        </p:tgtEl>
                                      </p:cBhvr>
                                    </p:animEffect>
                                    <p:set>
                                      <p:cBhvr>
                                        <p:cTn id="13" dur="1" fill="hold">
                                          <p:stCondLst>
                                            <p:cond delay="499"/>
                                          </p:stCondLst>
                                        </p:cTn>
                                        <p:tgtEl>
                                          <p:spTgt spid="876556"/>
                                        </p:tgtEl>
                                        <p:attrNameLst>
                                          <p:attrName>style.visibility</p:attrName>
                                        </p:attrNameLst>
                                      </p:cBhvr>
                                      <p:to>
                                        <p:strVal val="hidden"/>
                                      </p:to>
                                    </p:set>
                                  </p:childTnLst>
                                </p:cTn>
                              </p:par>
                              <p:par>
                                <p:cTn id="14" presetID="9" presetClass="entr" presetSubtype="0" fill="hold" grpId="0" nodeType="withEffect">
                                  <p:stCondLst>
                                    <p:cond delay="0"/>
                                  </p:stCondLst>
                                  <p:childTnLst>
                                    <p:set>
                                      <p:cBhvr>
                                        <p:cTn id="15" dur="1" fill="hold">
                                          <p:stCondLst>
                                            <p:cond delay="0"/>
                                          </p:stCondLst>
                                        </p:cTn>
                                        <p:tgtEl>
                                          <p:spTgt spid="876560"/>
                                        </p:tgtEl>
                                        <p:attrNameLst>
                                          <p:attrName>style.visibility</p:attrName>
                                        </p:attrNameLst>
                                      </p:cBhvr>
                                      <p:to>
                                        <p:strVal val="visible"/>
                                      </p:to>
                                    </p:set>
                                    <p:animEffect transition="in" filter="dissolve">
                                      <p:cBhvr>
                                        <p:cTn id="16" dur="500"/>
                                        <p:tgtEl>
                                          <p:spTgt spid="876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6555" grpId="0"/>
      <p:bldP spid="876556" grpId="0" animBg="1"/>
      <p:bldP spid="876557" grpId="0" animBg="1"/>
      <p:bldP spid="87656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55716"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55717"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55719"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55720"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55721"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55722" name="Text Box 10"/>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	Mental Math and Estimation</a:t>
            </a:r>
          </a:p>
        </p:txBody>
      </p:sp>
      <p:sp>
        <p:nvSpPr>
          <p:cNvPr id="755723" name="Text Box 11"/>
          <p:cNvSpPr txBox="1">
            <a:spLocks noChangeArrowheads="1"/>
          </p:cNvSpPr>
          <p:nvPr/>
        </p:nvSpPr>
        <p:spPr bwMode="auto">
          <a:xfrm>
            <a:off x="1600200" y="2971800"/>
            <a:ext cx="2895600" cy="762000"/>
          </a:xfrm>
          <a:prstGeom prst="rect">
            <a:avLst/>
          </a:prstGeom>
          <a:noFill/>
          <a:ln w="9525">
            <a:noFill/>
            <a:miter lim="800000"/>
            <a:headEnd/>
            <a:tailEnd/>
          </a:ln>
          <a:effectLst/>
        </p:spPr>
        <p:txBody>
          <a:bodyPr>
            <a:spAutoFit/>
          </a:bodyPr>
          <a:lstStyle/>
          <a:p>
            <a:pPr algn="l" eaLnBrk="1" hangingPunct="1">
              <a:spcBef>
                <a:spcPct val="50000"/>
              </a:spcBef>
            </a:pPr>
            <a:r>
              <a:rPr lang="en-US" sz="4400">
                <a:cs typeface="Arial" charset="0"/>
              </a:rPr>
              <a:t>35 – 16 =</a:t>
            </a:r>
          </a:p>
        </p:txBody>
      </p:sp>
      <p:sp>
        <p:nvSpPr>
          <p:cNvPr id="755724" name="Text Box 12"/>
          <p:cNvSpPr txBox="1">
            <a:spLocks noChangeArrowheads="1"/>
          </p:cNvSpPr>
          <p:nvPr/>
        </p:nvSpPr>
        <p:spPr bwMode="auto">
          <a:xfrm>
            <a:off x="4953000" y="2971800"/>
            <a:ext cx="2743200" cy="762000"/>
          </a:xfrm>
          <a:prstGeom prst="rect">
            <a:avLst/>
          </a:prstGeom>
          <a:noFill/>
          <a:ln w="9525">
            <a:noFill/>
            <a:miter lim="800000"/>
            <a:headEnd/>
            <a:tailEnd/>
          </a:ln>
          <a:effectLst/>
        </p:spPr>
        <p:txBody>
          <a:bodyPr>
            <a:spAutoFit/>
          </a:bodyPr>
          <a:lstStyle/>
          <a:p>
            <a:pPr algn="l" eaLnBrk="1" hangingPunct="1">
              <a:spcBef>
                <a:spcPct val="50000"/>
              </a:spcBef>
            </a:pPr>
            <a:r>
              <a:rPr lang="en-US" sz="4400">
                <a:cs typeface="Arial" charset="0"/>
              </a:rPr>
              <a:t>92 – 56 =</a:t>
            </a:r>
          </a:p>
        </p:txBody>
      </p:sp>
      <p:sp>
        <p:nvSpPr>
          <p:cNvPr id="755725" name="Text Box 13"/>
          <p:cNvSpPr txBox="1">
            <a:spLocks noChangeArrowheads="1"/>
          </p:cNvSpPr>
          <p:nvPr/>
        </p:nvSpPr>
        <p:spPr bwMode="auto">
          <a:xfrm>
            <a:off x="2667000" y="3962400"/>
            <a:ext cx="3810000" cy="762000"/>
          </a:xfrm>
          <a:prstGeom prst="rect">
            <a:avLst/>
          </a:prstGeom>
          <a:noFill/>
          <a:ln w="9525">
            <a:noFill/>
            <a:miter lim="800000"/>
            <a:headEnd/>
            <a:tailEnd/>
          </a:ln>
          <a:effectLst/>
        </p:spPr>
        <p:txBody>
          <a:bodyPr>
            <a:spAutoFit/>
          </a:bodyPr>
          <a:lstStyle/>
          <a:p>
            <a:pPr algn="l" eaLnBrk="1" hangingPunct="1">
              <a:spcBef>
                <a:spcPct val="50000"/>
              </a:spcBef>
            </a:pPr>
            <a:r>
              <a:rPr lang="en-US" sz="4400">
                <a:cs typeface="Arial" charset="0"/>
              </a:rPr>
              <a:t>1001 – 692</a:t>
            </a:r>
            <a:r>
              <a:rPr lang="en-US">
                <a:cs typeface="Arial" charset="0"/>
              </a:rPr>
              <a:t> </a:t>
            </a:r>
            <a:r>
              <a:rPr lang="en-US" sz="4400">
                <a:cs typeface="Arial" charset="0"/>
              </a:rPr>
              <a:t>=</a:t>
            </a:r>
          </a:p>
        </p:txBody>
      </p:sp>
      <p:sp>
        <p:nvSpPr>
          <p:cNvPr id="755726" name="Text Box 14"/>
          <p:cNvSpPr txBox="1">
            <a:spLocks noChangeArrowheads="1"/>
          </p:cNvSpPr>
          <p:nvPr/>
        </p:nvSpPr>
        <p:spPr bwMode="auto">
          <a:xfrm>
            <a:off x="1524000" y="1752600"/>
            <a:ext cx="4876800" cy="1054100"/>
          </a:xfrm>
          <a:prstGeom prst="rect">
            <a:avLst/>
          </a:prstGeom>
          <a:noFill/>
          <a:ln w="9525">
            <a:noFill/>
            <a:miter lim="800000"/>
            <a:headEnd/>
            <a:tailEnd/>
          </a:ln>
          <a:effectLst/>
        </p:spPr>
        <p:txBody>
          <a:bodyPr>
            <a:spAutoFit/>
          </a:bodyPr>
          <a:lstStyle/>
          <a:p>
            <a:pPr algn="l" eaLnBrk="1" hangingPunct="1">
              <a:spcBef>
                <a:spcPct val="50000"/>
              </a:spcBef>
            </a:pPr>
            <a:r>
              <a:rPr lang="en-US" i="1">
                <a:solidFill>
                  <a:srgbClr val="000096"/>
                </a:solidFill>
                <a:cs typeface="Arial" charset="0"/>
              </a:rPr>
              <a:t>Use mental math to find these differences.</a:t>
            </a:r>
          </a:p>
          <a:p>
            <a:pPr algn="l" eaLnBrk="1" hangingPunct="1">
              <a:spcBef>
                <a:spcPct val="50000"/>
              </a:spcBef>
            </a:pPr>
            <a:r>
              <a:rPr lang="en-US" i="1">
                <a:solidFill>
                  <a:srgbClr val="000096"/>
                </a:solidFill>
                <a:cs typeface="Arial" charset="0"/>
              </a:rPr>
              <a:t>As you solve each question, keep track of the processes you are using.</a:t>
            </a:r>
          </a:p>
        </p:txBody>
      </p:sp>
      <p:pic>
        <p:nvPicPr>
          <p:cNvPr id="755727" name="Picture 15" descr="MCj04103710000[1]"/>
          <p:cNvPicPr>
            <a:picLocks noChangeAspect="1" noChangeArrowheads="1"/>
          </p:cNvPicPr>
          <p:nvPr/>
        </p:nvPicPr>
        <p:blipFill>
          <a:blip r:embed="rId5" cstate="print"/>
          <a:srcRect/>
          <a:stretch>
            <a:fillRect/>
          </a:stretch>
        </p:blipFill>
        <p:spPr bwMode="auto">
          <a:xfrm>
            <a:off x="6705600" y="3962400"/>
            <a:ext cx="1362075" cy="179705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57764"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57765"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57767"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57768"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57769"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57771" name="Text Box 11"/>
          <p:cNvSpPr txBox="1">
            <a:spLocks noChangeArrowheads="1"/>
          </p:cNvSpPr>
          <p:nvPr/>
        </p:nvSpPr>
        <p:spPr bwMode="auto">
          <a:xfrm>
            <a:off x="609600" y="1600200"/>
            <a:ext cx="7467600" cy="2111375"/>
          </a:xfrm>
          <a:prstGeom prst="rect">
            <a:avLst/>
          </a:prstGeom>
          <a:solidFill>
            <a:schemeClr val="accent1"/>
          </a:solidFill>
          <a:ln w="3175">
            <a:solidFill>
              <a:schemeClr val="tx1"/>
            </a:solidFill>
            <a:miter lim="800000"/>
            <a:headEnd/>
            <a:tailEnd/>
          </a:ln>
          <a:effectLst/>
        </p:spPr>
        <p:txBody>
          <a:bodyPr>
            <a:spAutoFit/>
          </a:bodyPr>
          <a:lstStyle/>
          <a:p>
            <a:pPr eaLnBrk="1" hangingPunct="1"/>
            <a:r>
              <a:rPr lang="en-US" sz="1600">
                <a:cs typeface="Arial" charset="0"/>
              </a:rPr>
              <a:t>Grade 3: Number</a:t>
            </a:r>
          </a:p>
          <a:p>
            <a:pPr algn="l" eaLnBrk="1" hangingPunct="1"/>
            <a:r>
              <a:rPr lang="en-US" sz="1600">
                <a:cs typeface="Arial" charset="0"/>
              </a:rPr>
              <a:t>Describe and apply mental mathematics strategies for subtracting two 2-digit numerals, such as:</a:t>
            </a:r>
          </a:p>
          <a:p>
            <a:pPr algn="l" eaLnBrk="1" hangingPunct="1"/>
            <a:r>
              <a:rPr lang="en-US" sz="1600">
                <a:cs typeface="Arial" charset="0"/>
              </a:rPr>
              <a:t>• taking the subtrahend to the nearest multiple of ten and then compensating</a:t>
            </a:r>
          </a:p>
          <a:p>
            <a:pPr algn="l" eaLnBrk="1" hangingPunct="1"/>
            <a:r>
              <a:rPr lang="en-US" sz="1600">
                <a:cs typeface="Arial" charset="0"/>
              </a:rPr>
              <a:t>• thinking of addition</a:t>
            </a:r>
          </a:p>
          <a:p>
            <a:pPr algn="l" eaLnBrk="1" hangingPunct="1"/>
            <a:r>
              <a:rPr lang="en-US" sz="1600">
                <a:cs typeface="Arial" charset="0"/>
              </a:rPr>
              <a:t>• using doubles.</a:t>
            </a:r>
          </a:p>
          <a:p>
            <a:pPr algn="l" eaLnBrk="1" hangingPunct="1"/>
            <a:r>
              <a:rPr lang="en-US" sz="1600">
                <a:cs typeface="Arial" charset="0"/>
              </a:rPr>
              <a:t>[C, ME, PS, R, V]</a:t>
            </a:r>
          </a:p>
          <a:p>
            <a:pPr algn="l" eaLnBrk="1" hangingPunct="1"/>
            <a:endParaRPr lang="en-US" sz="1600">
              <a:cs typeface="Arial" charset="0"/>
            </a:endParaRPr>
          </a:p>
          <a:p>
            <a:pPr algn="l" eaLnBrk="1" hangingPunct="1"/>
            <a:endParaRPr lang="en-US" sz="400">
              <a:cs typeface="Arial" charset="0"/>
            </a:endParaRPr>
          </a:p>
        </p:txBody>
      </p:sp>
      <p:sp>
        <p:nvSpPr>
          <p:cNvPr id="757772" name="Rectangle 12"/>
          <p:cNvSpPr>
            <a:spLocks noChangeArrowheads="1"/>
          </p:cNvSpPr>
          <p:nvPr/>
        </p:nvSpPr>
        <p:spPr bwMode="auto">
          <a:xfrm>
            <a:off x="1219200" y="3429000"/>
            <a:ext cx="7239000" cy="2081213"/>
          </a:xfrm>
          <a:prstGeom prst="rect">
            <a:avLst/>
          </a:prstGeom>
          <a:solidFill>
            <a:srgbClr val="62B7BE"/>
          </a:solidFill>
          <a:ln w="3175">
            <a:solidFill>
              <a:schemeClr val="tx1"/>
            </a:solidFill>
            <a:miter lim="800000"/>
            <a:headEnd/>
            <a:tailEnd/>
          </a:ln>
          <a:effectLst/>
        </p:spPr>
        <p:txBody>
          <a:bodyPr>
            <a:spAutoFit/>
          </a:bodyPr>
          <a:lstStyle/>
          <a:p>
            <a:pPr eaLnBrk="1" hangingPunct="1"/>
            <a:r>
              <a:rPr lang="en-US" sz="1600">
                <a:cs typeface="Arial" charset="0"/>
              </a:rPr>
              <a:t>Grade 4: Number</a:t>
            </a:r>
          </a:p>
          <a:p>
            <a:pPr algn="l" eaLnBrk="1" hangingPunct="1"/>
            <a:r>
              <a:rPr lang="en-US" sz="1600">
                <a:cs typeface="Arial" charset="0"/>
              </a:rPr>
              <a:t>Demonstrate an understanding of addition of numbers with answers to 10 000 and their corresponding subtractions (limited to 3 and 4-digit numerals) by:</a:t>
            </a:r>
          </a:p>
          <a:p>
            <a:pPr algn="l" eaLnBrk="1" hangingPunct="1"/>
            <a:r>
              <a:rPr lang="en-US" sz="1600">
                <a:cs typeface="Arial" charset="0"/>
              </a:rPr>
              <a:t>• using personal strategies for adding and subtracting</a:t>
            </a:r>
          </a:p>
          <a:p>
            <a:pPr algn="l" eaLnBrk="1" hangingPunct="1"/>
            <a:r>
              <a:rPr lang="en-US" sz="1600">
                <a:cs typeface="Arial" charset="0"/>
              </a:rPr>
              <a:t>• estimating sums and differences</a:t>
            </a:r>
          </a:p>
          <a:p>
            <a:pPr algn="l" eaLnBrk="1" hangingPunct="1"/>
            <a:r>
              <a:rPr lang="en-US" sz="1600">
                <a:cs typeface="Arial" charset="0"/>
              </a:rPr>
              <a:t>• solving problems involving addition and subtraction.</a:t>
            </a:r>
          </a:p>
          <a:p>
            <a:pPr algn="l" eaLnBrk="1" hangingPunct="1"/>
            <a:r>
              <a:rPr lang="en-US" sz="1600">
                <a:cs typeface="Arial" charset="0"/>
              </a:rPr>
              <a:t>[C, CN, ME, PS, R]</a:t>
            </a:r>
          </a:p>
          <a:p>
            <a:pPr algn="l" eaLnBrk="1" hangingPunct="1"/>
            <a:endParaRPr lang="en-US">
              <a:cs typeface="Arial" charset="0"/>
            </a:endParaRPr>
          </a:p>
        </p:txBody>
      </p:sp>
      <p:sp>
        <p:nvSpPr>
          <p:cNvPr id="757773" name="AutoShape 13"/>
          <p:cNvSpPr>
            <a:spLocks noChangeArrowheads="1"/>
          </p:cNvSpPr>
          <p:nvPr/>
        </p:nvSpPr>
        <p:spPr bwMode="auto">
          <a:xfrm rot="-4039167">
            <a:off x="609600" y="3581400"/>
            <a:ext cx="609600" cy="304800"/>
          </a:xfrm>
          <a:prstGeom prst="rightArrow">
            <a:avLst>
              <a:gd name="adj1" fmla="val 50000"/>
              <a:gd name="adj2" fmla="val 50000"/>
            </a:avLst>
          </a:prstGeom>
          <a:solidFill>
            <a:srgbClr val="000099"/>
          </a:solidFill>
          <a:ln w="9525">
            <a:solidFill>
              <a:srgbClr val="000066"/>
            </a:solidFill>
            <a:miter lim="800000"/>
            <a:headEnd/>
            <a:tailEnd/>
          </a:ln>
          <a:effectLst/>
        </p:spPr>
        <p:txBody>
          <a:bodyPr wrap="none" anchor="ctr"/>
          <a:lstStyle/>
          <a:p>
            <a:endParaRPr lang="en-US"/>
          </a:p>
        </p:txBody>
      </p:sp>
      <p:sp>
        <p:nvSpPr>
          <p:cNvPr id="757774" name="AutoShape 14"/>
          <p:cNvSpPr>
            <a:spLocks noChangeArrowheads="1"/>
          </p:cNvSpPr>
          <p:nvPr/>
        </p:nvSpPr>
        <p:spPr bwMode="auto">
          <a:xfrm rot="-4039167">
            <a:off x="1752600" y="5410200"/>
            <a:ext cx="609600" cy="304800"/>
          </a:xfrm>
          <a:prstGeom prst="rightArrow">
            <a:avLst>
              <a:gd name="adj1" fmla="val 50000"/>
              <a:gd name="adj2" fmla="val 50000"/>
            </a:avLst>
          </a:prstGeom>
          <a:solidFill>
            <a:srgbClr val="000099"/>
          </a:solidFill>
          <a:ln w="9525">
            <a:solidFill>
              <a:srgbClr val="000066"/>
            </a:solidFill>
            <a:miter lim="800000"/>
            <a:headEnd/>
            <a:tailEnd/>
          </a:ln>
          <a:effectLst/>
        </p:spPr>
        <p:txBody>
          <a:bodyPr wrap="none" anchor="ctr"/>
          <a:lstStyle/>
          <a:p>
            <a:endParaRPr lang="en-US"/>
          </a:p>
        </p:txBody>
      </p:sp>
      <p:sp>
        <p:nvSpPr>
          <p:cNvPr id="15" name="Title 14"/>
          <p:cNvSpPr>
            <a:spLocks noGrp="1"/>
          </p:cNvSpPr>
          <p:nvPr>
            <p:ph type="title"/>
          </p:nvPr>
        </p:nvSpPr>
        <p:spPr/>
        <p:txBody>
          <a:bodyPr/>
          <a:lstStyle/>
          <a:p>
            <a:r>
              <a:rPr lang="en-US" dirty="0" smtClean="0"/>
              <a:t>Mental Math &amp; Estimation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57773"/>
                                        </p:tgtEl>
                                        <p:attrNameLst>
                                          <p:attrName>style.visibility</p:attrName>
                                        </p:attrNameLst>
                                      </p:cBhvr>
                                      <p:to>
                                        <p:strVal val="visible"/>
                                      </p:to>
                                    </p:set>
                                    <p:animEffect transition="in" filter="dissolve">
                                      <p:cBhvr>
                                        <p:cTn id="7" dur="500"/>
                                        <p:tgtEl>
                                          <p:spTgt spid="75777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57774"/>
                                        </p:tgtEl>
                                        <p:attrNameLst>
                                          <p:attrName>style.visibility</p:attrName>
                                        </p:attrNameLst>
                                      </p:cBhvr>
                                      <p:to>
                                        <p:strVal val="visible"/>
                                      </p:to>
                                    </p:set>
                                    <p:animEffect transition="in" filter="dissolve">
                                      <p:cBhvr>
                                        <p:cTn id="10" dur="500"/>
                                        <p:tgtEl>
                                          <p:spTgt spid="757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3" grpId="0" animBg="1"/>
      <p:bldP spid="75777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59812"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59813"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59815"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59816"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59817"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59818" name="Text Box 10"/>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	Mental Math and Estimation</a:t>
            </a:r>
          </a:p>
        </p:txBody>
      </p:sp>
      <p:sp>
        <p:nvSpPr>
          <p:cNvPr id="759819" name="Text Box 11"/>
          <p:cNvSpPr txBox="1">
            <a:spLocks noChangeArrowheads="1"/>
          </p:cNvSpPr>
          <p:nvPr/>
        </p:nvSpPr>
        <p:spPr bwMode="auto">
          <a:xfrm>
            <a:off x="914400" y="2057400"/>
            <a:ext cx="7391400" cy="3295650"/>
          </a:xfrm>
          <a:prstGeom prst="rect">
            <a:avLst/>
          </a:prstGeom>
          <a:noFill/>
          <a:ln w="9525">
            <a:noFill/>
            <a:miter lim="800000"/>
            <a:headEnd/>
            <a:tailEnd/>
          </a:ln>
          <a:effectLst/>
        </p:spPr>
        <p:txBody>
          <a:bodyPr>
            <a:spAutoFit/>
          </a:bodyPr>
          <a:lstStyle/>
          <a:p>
            <a:pPr marL="171450" indent="-171450" eaLnBrk="1" hangingPunct="1">
              <a:spcBef>
                <a:spcPct val="50000"/>
              </a:spcBef>
            </a:pPr>
            <a:r>
              <a:rPr lang="en-US" sz="2800">
                <a:solidFill>
                  <a:srgbClr val="800080"/>
                </a:solidFill>
                <a:cs typeface="Arial" charset="0"/>
              </a:rPr>
              <a:t>Types of Calculations Used in Everyday Life</a:t>
            </a:r>
          </a:p>
          <a:p>
            <a:pPr marL="171450" indent="-171450" algn="l" eaLnBrk="1" hangingPunct="1">
              <a:spcBef>
                <a:spcPct val="50000"/>
              </a:spcBef>
              <a:buFontTx/>
              <a:buChar char="•"/>
            </a:pPr>
            <a:r>
              <a:rPr lang="en-US" i="1">
                <a:solidFill>
                  <a:srgbClr val="000096"/>
                </a:solidFill>
                <a:cs typeface="Arial" charset="0"/>
              </a:rPr>
              <a:t>200 volunteers recorded all computation over a 24-hour period</a:t>
            </a:r>
          </a:p>
          <a:p>
            <a:pPr marL="171450" indent="-171450" algn="l" eaLnBrk="1" hangingPunct="1">
              <a:spcBef>
                <a:spcPct val="50000"/>
              </a:spcBef>
              <a:buFontTx/>
              <a:buChar char="•"/>
            </a:pPr>
            <a:r>
              <a:rPr lang="en-US" i="1">
                <a:solidFill>
                  <a:srgbClr val="000096"/>
                </a:solidFill>
                <a:cs typeface="Arial" charset="0"/>
              </a:rPr>
              <a:t>84.6% involved some form of mental math</a:t>
            </a:r>
          </a:p>
          <a:p>
            <a:pPr marL="171450" indent="-171450" algn="l" eaLnBrk="1" hangingPunct="1">
              <a:spcBef>
                <a:spcPct val="50000"/>
              </a:spcBef>
              <a:buFontTx/>
              <a:buChar char="•"/>
            </a:pPr>
            <a:r>
              <a:rPr lang="en-US" i="1">
                <a:solidFill>
                  <a:srgbClr val="000096"/>
                </a:solidFill>
                <a:cs typeface="Arial" charset="0"/>
              </a:rPr>
              <a:t>Only 11.1% involved a written component</a:t>
            </a:r>
          </a:p>
          <a:p>
            <a:pPr marL="171450" indent="-171450" algn="l" eaLnBrk="1" hangingPunct="1">
              <a:spcBef>
                <a:spcPct val="50000"/>
              </a:spcBef>
              <a:buFontTx/>
              <a:buChar char="•"/>
            </a:pPr>
            <a:r>
              <a:rPr lang="en-US" i="1">
                <a:solidFill>
                  <a:srgbClr val="000096"/>
                </a:solidFill>
                <a:cs typeface="Arial" charset="0"/>
              </a:rPr>
              <a:t>Almost 60% of all calculations required only an estimate rather than an exact answer</a:t>
            </a:r>
          </a:p>
          <a:p>
            <a:pPr marL="171450" indent="-171450" algn="l" eaLnBrk="1" hangingPunct="1"/>
            <a:endParaRPr lang="en-US" sz="1400" i="1">
              <a:solidFill>
                <a:srgbClr val="000096"/>
              </a:solidFill>
              <a:cs typeface="Arial" charset="0"/>
            </a:endParaRPr>
          </a:p>
          <a:p>
            <a:pPr marL="171450" indent="-171450" algn="l" eaLnBrk="1" hangingPunct="1"/>
            <a:endParaRPr lang="en-US" sz="1400" i="1">
              <a:solidFill>
                <a:srgbClr val="000096"/>
              </a:solidFill>
              <a:cs typeface="Arial" charset="0"/>
            </a:endParaRPr>
          </a:p>
          <a:p>
            <a:pPr marL="171450" indent="-171450" algn="r" eaLnBrk="1" hangingPunct="1"/>
            <a:r>
              <a:rPr lang="en-US" sz="1400" i="1">
                <a:solidFill>
                  <a:srgbClr val="000096"/>
                </a:solidFill>
                <a:cs typeface="Arial" charset="0"/>
              </a:rPr>
              <a:t>What mathematics do adults really do in everyday life?</a:t>
            </a:r>
          </a:p>
          <a:p>
            <a:pPr marL="171450" indent="-171450" algn="r" eaLnBrk="1" hangingPunct="1"/>
            <a:r>
              <a:rPr lang="en-US" sz="1400" i="1">
                <a:solidFill>
                  <a:srgbClr val="000096"/>
                </a:solidFill>
                <a:cs typeface="Arial" charset="0"/>
              </a:rPr>
              <a:t>- Northcote, M., &amp; McIntosh, M. (1999)</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61860"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61861"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61863"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61864"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61865"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61866" name="Text Box 10"/>
          <p:cNvSpPr txBox="1">
            <a:spLocks noChangeArrowheads="1"/>
          </p:cNvSpPr>
          <p:nvPr/>
        </p:nvSpPr>
        <p:spPr bwMode="auto">
          <a:xfrm>
            <a:off x="762000" y="1752600"/>
            <a:ext cx="6324600" cy="366713"/>
          </a:xfrm>
          <a:prstGeom prst="rect">
            <a:avLst/>
          </a:prstGeom>
          <a:noFill/>
          <a:ln w="9525">
            <a:noFill/>
            <a:miter lim="800000"/>
            <a:headEnd/>
            <a:tailEnd/>
          </a:ln>
          <a:effectLst/>
        </p:spPr>
        <p:txBody>
          <a:bodyPr>
            <a:spAutoFit/>
          </a:bodyPr>
          <a:lstStyle/>
          <a:p>
            <a:pPr algn="l" eaLnBrk="1" hangingPunct="1">
              <a:spcBef>
                <a:spcPct val="50000"/>
              </a:spcBef>
            </a:pPr>
            <a:r>
              <a:rPr lang="en-US" i="1">
                <a:solidFill>
                  <a:srgbClr val="000096"/>
                </a:solidFill>
                <a:latin typeface="Palatino Linotype" pitchFamily="18" charset="0"/>
                <a:cs typeface="Arial" charset="0"/>
              </a:rPr>
              <a:t>Mental mathematics is the cornerstone of all estimation processes</a:t>
            </a:r>
          </a:p>
        </p:txBody>
      </p:sp>
      <p:sp>
        <p:nvSpPr>
          <p:cNvPr id="761867" name="Line 11"/>
          <p:cNvSpPr>
            <a:spLocks noChangeShapeType="1"/>
          </p:cNvSpPr>
          <p:nvPr/>
        </p:nvSpPr>
        <p:spPr bwMode="auto">
          <a:xfrm>
            <a:off x="962025" y="4419600"/>
            <a:ext cx="7086600" cy="0"/>
          </a:xfrm>
          <a:prstGeom prst="line">
            <a:avLst/>
          </a:prstGeom>
          <a:noFill/>
          <a:ln w="28575">
            <a:solidFill>
              <a:srgbClr val="800080"/>
            </a:solidFill>
            <a:round/>
            <a:headEnd type="oval" w="med" len="med"/>
            <a:tailEnd type="oval" w="med" len="med"/>
          </a:ln>
          <a:effectLst/>
        </p:spPr>
        <p:txBody>
          <a:bodyPr/>
          <a:lstStyle/>
          <a:p>
            <a:endParaRPr lang="en-US"/>
          </a:p>
        </p:txBody>
      </p:sp>
      <p:sp>
        <p:nvSpPr>
          <p:cNvPr id="761868" name="Text Box 12"/>
          <p:cNvSpPr txBox="1">
            <a:spLocks noChangeArrowheads="1"/>
          </p:cNvSpPr>
          <p:nvPr/>
        </p:nvSpPr>
        <p:spPr bwMode="auto">
          <a:xfrm>
            <a:off x="762000" y="4486275"/>
            <a:ext cx="457200" cy="457200"/>
          </a:xfrm>
          <a:prstGeom prst="rect">
            <a:avLst/>
          </a:prstGeom>
          <a:noFill/>
          <a:ln w="9525">
            <a:noFill/>
            <a:miter lim="800000"/>
            <a:headEnd/>
            <a:tailEnd/>
          </a:ln>
          <a:effectLst/>
        </p:spPr>
        <p:txBody>
          <a:bodyPr>
            <a:spAutoFit/>
          </a:bodyPr>
          <a:lstStyle/>
          <a:p>
            <a:pPr algn="l" eaLnBrk="1" hangingPunct="1">
              <a:spcBef>
                <a:spcPct val="50000"/>
              </a:spcBef>
            </a:pPr>
            <a:r>
              <a:rPr lang="en-US" sz="2400">
                <a:cs typeface="Arial" charset="0"/>
              </a:rPr>
              <a:t>0</a:t>
            </a:r>
          </a:p>
        </p:txBody>
      </p:sp>
      <p:sp>
        <p:nvSpPr>
          <p:cNvPr id="761869" name="Text Box 13"/>
          <p:cNvSpPr txBox="1">
            <a:spLocks noChangeArrowheads="1"/>
          </p:cNvSpPr>
          <p:nvPr/>
        </p:nvSpPr>
        <p:spPr bwMode="auto">
          <a:xfrm>
            <a:off x="7858125" y="4495800"/>
            <a:ext cx="457200" cy="457200"/>
          </a:xfrm>
          <a:prstGeom prst="rect">
            <a:avLst/>
          </a:prstGeom>
          <a:noFill/>
          <a:ln w="9525">
            <a:noFill/>
            <a:miter lim="800000"/>
            <a:headEnd/>
            <a:tailEnd/>
          </a:ln>
          <a:effectLst/>
        </p:spPr>
        <p:txBody>
          <a:bodyPr>
            <a:spAutoFit/>
          </a:bodyPr>
          <a:lstStyle/>
          <a:p>
            <a:pPr algn="l" eaLnBrk="1" hangingPunct="1">
              <a:spcBef>
                <a:spcPct val="50000"/>
              </a:spcBef>
            </a:pPr>
            <a:r>
              <a:rPr lang="en-US" sz="2400">
                <a:cs typeface="Arial" charset="0"/>
              </a:rPr>
              <a:t>1</a:t>
            </a:r>
          </a:p>
        </p:txBody>
      </p:sp>
      <p:sp>
        <p:nvSpPr>
          <p:cNvPr id="761870" name="Text Box 14"/>
          <p:cNvSpPr txBox="1">
            <a:spLocks noChangeArrowheads="1"/>
          </p:cNvSpPr>
          <p:nvPr/>
        </p:nvSpPr>
        <p:spPr bwMode="auto">
          <a:xfrm>
            <a:off x="1143000" y="2514600"/>
            <a:ext cx="6934200" cy="1192213"/>
          </a:xfrm>
          <a:prstGeom prst="rect">
            <a:avLst/>
          </a:prstGeom>
          <a:noFill/>
          <a:ln w="9525">
            <a:noFill/>
            <a:miter lim="800000"/>
            <a:headEnd/>
            <a:tailEnd/>
          </a:ln>
          <a:effectLst/>
        </p:spPr>
        <p:txBody>
          <a:bodyPr>
            <a:spAutoFit/>
          </a:bodyPr>
          <a:lstStyle/>
          <a:p>
            <a:pPr algn="l" eaLnBrk="1" hangingPunct="1">
              <a:spcBef>
                <a:spcPct val="50000"/>
              </a:spcBef>
            </a:pPr>
            <a:r>
              <a:rPr lang="en-US">
                <a:cs typeface="Arial" charset="0"/>
              </a:rPr>
              <a:t>Draw a number line like this one.</a:t>
            </a:r>
          </a:p>
          <a:p>
            <a:pPr algn="l" eaLnBrk="1" hangingPunct="1">
              <a:spcBef>
                <a:spcPct val="50000"/>
              </a:spcBef>
            </a:pPr>
            <a:r>
              <a:rPr lang="en-US">
                <a:cs typeface="Arial" charset="0"/>
              </a:rPr>
              <a:t>Place the fractions 3/8 and 4/7 on the number line.</a:t>
            </a:r>
          </a:p>
          <a:p>
            <a:pPr algn="l" eaLnBrk="1" hangingPunct="1">
              <a:spcBef>
                <a:spcPct val="50000"/>
              </a:spcBef>
            </a:pPr>
            <a:r>
              <a:rPr lang="en-US">
                <a:cs typeface="Arial" charset="0"/>
              </a:rPr>
              <a:t>Explain to a partner how you decided where to place each fraction.</a:t>
            </a:r>
          </a:p>
        </p:txBody>
      </p:sp>
      <p:sp>
        <p:nvSpPr>
          <p:cNvPr id="761871" name="Text Box 15"/>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	Mental Math and Estimation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63908"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63909"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63911"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63912"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63913"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63914" name="Text Box 10"/>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Benchmarks and Referents</a:t>
            </a:r>
          </a:p>
        </p:txBody>
      </p:sp>
      <p:sp>
        <p:nvSpPr>
          <p:cNvPr id="763915" name="Text Box 11"/>
          <p:cNvSpPr txBox="1">
            <a:spLocks noChangeArrowheads="1"/>
          </p:cNvSpPr>
          <p:nvPr/>
        </p:nvSpPr>
        <p:spPr bwMode="auto">
          <a:xfrm>
            <a:off x="685800" y="1905000"/>
            <a:ext cx="7696200" cy="963613"/>
          </a:xfrm>
          <a:prstGeom prst="rect">
            <a:avLst/>
          </a:prstGeom>
          <a:noFill/>
          <a:ln w="3175">
            <a:solidFill>
              <a:schemeClr val="accent2"/>
            </a:solidFill>
            <a:miter lim="800000"/>
            <a:headEnd/>
            <a:tailEnd/>
          </a:ln>
          <a:effectLst/>
        </p:spPr>
        <p:txBody>
          <a:bodyPr>
            <a:spAutoFit/>
          </a:bodyPr>
          <a:lstStyle/>
          <a:p>
            <a:pPr algn="l" eaLnBrk="1" hangingPunct="1">
              <a:spcBef>
                <a:spcPct val="50000"/>
              </a:spcBef>
            </a:pPr>
            <a:r>
              <a:rPr lang="en-US" i="1">
                <a:solidFill>
                  <a:srgbClr val="800080"/>
                </a:solidFill>
                <a:cs typeface="Arial" charset="0"/>
              </a:rPr>
              <a:t>Benchmark</a:t>
            </a:r>
            <a:r>
              <a:rPr lang="en-US">
                <a:solidFill>
                  <a:srgbClr val="800080"/>
                </a:solidFill>
                <a:cs typeface="Arial" charset="0"/>
              </a:rPr>
              <a:t>:</a:t>
            </a:r>
            <a:r>
              <a:rPr lang="en-US">
                <a:solidFill>
                  <a:srgbClr val="000099"/>
                </a:solidFill>
                <a:cs typeface="Arial" charset="0"/>
              </a:rPr>
              <a:t> something (for example a number) that serves as a reference to which something else (another number) may be compared.</a:t>
            </a:r>
          </a:p>
          <a:p>
            <a:pPr algn="r" eaLnBrk="1" hangingPunct="1">
              <a:spcBef>
                <a:spcPct val="50000"/>
              </a:spcBef>
            </a:pPr>
            <a:r>
              <a:rPr lang="en-US" sz="1400" i="1">
                <a:solidFill>
                  <a:srgbClr val="000099"/>
                </a:solidFill>
                <a:cs typeface="Arial" charset="0"/>
              </a:rPr>
              <a:t>Glossary: Alberta Online Guide</a:t>
            </a:r>
            <a:endParaRPr lang="en-US" sz="1600" i="1">
              <a:solidFill>
                <a:srgbClr val="000099"/>
              </a:solidFill>
              <a:cs typeface="Arial" charset="0"/>
            </a:endParaRPr>
          </a:p>
        </p:txBody>
      </p:sp>
      <p:sp>
        <p:nvSpPr>
          <p:cNvPr id="763916" name="Text Box 12"/>
          <p:cNvSpPr txBox="1">
            <a:spLocks noChangeArrowheads="1"/>
          </p:cNvSpPr>
          <p:nvPr/>
        </p:nvSpPr>
        <p:spPr bwMode="auto">
          <a:xfrm>
            <a:off x="685800" y="3200400"/>
            <a:ext cx="8001000" cy="2047875"/>
          </a:xfrm>
          <a:prstGeom prst="rect">
            <a:avLst/>
          </a:prstGeom>
          <a:noFill/>
          <a:ln w="9525">
            <a:noFill/>
            <a:miter lim="800000"/>
            <a:headEnd/>
            <a:tailEnd/>
          </a:ln>
          <a:effectLst/>
        </p:spPr>
        <p:txBody>
          <a:bodyPr>
            <a:spAutoFit/>
          </a:bodyPr>
          <a:lstStyle/>
          <a:p>
            <a:pPr marL="114300" indent="-114300" algn="l" eaLnBrk="1" hangingPunct="1">
              <a:buFontTx/>
              <a:buChar char="•"/>
            </a:pPr>
            <a:r>
              <a:rPr lang="en-US" sz="1600">
                <a:solidFill>
                  <a:schemeClr val="accent2"/>
                </a:solidFill>
                <a:cs typeface="Arial" charset="0"/>
              </a:rPr>
              <a:t>Place given numerals on a number line with benchmarks 0, 5, 10 and 20</a:t>
            </a:r>
          </a:p>
          <a:p>
            <a:pPr marL="114300" indent="-114300" algn="l" eaLnBrk="1" hangingPunct="1">
              <a:buFontTx/>
              <a:buChar char="•"/>
            </a:pPr>
            <a:r>
              <a:rPr lang="en-US" sz="1600">
                <a:solidFill>
                  <a:schemeClr val="accent2"/>
                </a:solidFill>
                <a:cs typeface="Arial" charset="0"/>
              </a:rPr>
              <a:t>Order a given set of decimals by placing them on a number line that contains benchmarks, 0.0, 0.5, 1.0.</a:t>
            </a:r>
          </a:p>
          <a:p>
            <a:pPr marL="114300" indent="-114300" algn="l" eaLnBrk="1" hangingPunct="1">
              <a:buFontTx/>
              <a:buChar char="•"/>
            </a:pPr>
            <a:r>
              <a:rPr lang="en-US" sz="1600">
                <a:solidFill>
                  <a:schemeClr val="accent2"/>
                </a:solidFill>
                <a:cs typeface="Arial" charset="0"/>
              </a:rPr>
              <a:t>Using 0, ½ , 1 to compare and order fractions</a:t>
            </a:r>
          </a:p>
          <a:p>
            <a:pPr marL="114300" indent="-114300" algn="l" eaLnBrk="1" hangingPunct="1">
              <a:buFontTx/>
              <a:buChar char="•"/>
            </a:pPr>
            <a:r>
              <a:rPr lang="en-US" sz="1600">
                <a:solidFill>
                  <a:schemeClr val="accent2"/>
                </a:solidFill>
                <a:cs typeface="Arial" charset="0"/>
              </a:rPr>
              <a:t>Estimate the quotient of two given positive fractions and compare the estimate to whole number benchmarks</a:t>
            </a:r>
          </a:p>
          <a:p>
            <a:pPr marL="114300" indent="-114300" algn="l" eaLnBrk="1" hangingPunct="1">
              <a:buFontTx/>
              <a:buChar char="•"/>
            </a:pPr>
            <a:r>
              <a:rPr lang="en-US" sz="1600">
                <a:solidFill>
                  <a:schemeClr val="accent2"/>
                </a:solidFill>
                <a:cs typeface="Arial" charset="0"/>
              </a:rPr>
              <a:t>Estimate the square root of a given number that is not a perfect square using the roots of perfect squares as benchmarks.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63916">
                                            <p:txEl>
                                              <p:pRg st="0" end="0"/>
                                            </p:txEl>
                                          </p:spTgt>
                                        </p:tgtEl>
                                        <p:attrNameLst>
                                          <p:attrName>style.visibility</p:attrName>
                                        </p:attrNameLst>
                                      </p:cBhvr>
                                      <p:to>
                                        <p:strVal val="visible"/>
                                      </p:to>
                                    </p:set>
                                    <p:animEffect transition="in" filter="blinds(horizontal)">
                                      <p:cBhvr>
                                        <p:cTn id="7" dur="500"/>
                                        <p:tgtEl>
                                          <p:spTgt spid="7639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63916">
                                            <p:txEl>
                                              <p:pRg st="1" end="1"/>
                                            </p:txEl>
                                          </p:spTgt>
                                        </p:tgtEl>
                                        <p:attrNameLst>
                                          <p:attrName>style.visibility</p:attrName>
                                        </p:attrNameLst>
                                      </p:cBhvr>
                                      <p:to>
                                        <p:strVal val="visible"/>
                                      </p:to>
                                    </p:set>
                                    <p:animEffect transition="in" filter="blinds(horizontal)">
                                      <p:cBhvr>
                                        <p:cTn id="12" dur="500"/>
                                        <p:tgtEl>
                                          <p:spTgt spid="7639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63916">
                                            <p:txEl>
                                              <p:pRg st="2" end="2"/>
                                            </p:txEl>
                                          </p:spTgt>
                                        </p:tgtEl>
                                        <p:attrNameLst>
                                          <p:attrName>style.visibility</p:attrName>
                                        </p:attrNameLst>
                                      </p:cBhvr>
                                      <p:to>
                                        <p:strVal val="visible"/>
                                      </p:to>
                                    </p:set>
                                    <p:animEffect transition="in" filter="blinds(horizontal)">
                                      <p:cBhvr>
                                        <p:cTn id="17" dur="500"/>
                                        <p:tgtEl>
                                          <p:spTgt spid="7639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63916">
                                            <p:txEl>
                                              <p:pRg st="3" end="3"/>
                                            </p:txEl>
                                          </p:spTgt>
                                        </p:tgtEl>
                                        <p:attrNameLst>
                                          <p:attrName>style.visibility</p:attrName>
                                        </p:attrNameLst>
                                      </p:cBhvr>
                                      <p:to>
                                        <p:strVal val="visible"/>
                                      </p:to>
                                    </p:set>
                                    <p:animEffect transition="in" filter="blinds(horizontal)">
                                      <p:cBhvr>
                                        <p:cTn id="22" dur="500"/>
                                        <p:tgtEl>
                                          <p:spTgt spid="76391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63916">
                                            <p:txEl>
                                              <p:pRg st="4" end="4"/>
                                            </p:txEl>
                                          </p:spTgt>
                                        </p:tgtEl>
                                        <p:attrNameLst>
                                          <p:attrName>style.visibility</p:attrName>
                                        </p:attrNameLst>
                                      </p:cBhvr>
                                      <p:to>
                                        <p:strVal val="visible"/>
                                      </p:to>
                                    </p:set>
                                    <p:animEffect transition="in" filter="blinds(horizontal)">
                                      <p:cBhvr>
                                        <p:cTn id="27" dur="500"/>
                                        <p:tgtEl>
                                          <p:spTgt spid="76391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65956"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65957"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65959"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65960"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65961"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65962" name="Text Box 10"/>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Benchmarks and Referents</a:t>
            </a:r>
          </a:p>
        </p:txBody>
      </p:sp>
      <p:sp>
        <p:nvSpPr>
          <p:cNvPr id="765963" name="Text Box 11"/>
          <p:cNvSpPr txBox="1">
            <a:spLocks noChangeArrowheads="1"/>
          </p:cNvSpPr>
          <p:nvPr/>
        </p:nvSpPr>
        <p:spPr bwMode="auto">
          <a:xfrm>
            <a:off x="838200" y="2133600"/>
            <a:ext cx="7696200" cy="714375"/>
          </a:xfrm>
          <a:prstGeom prst="rect">
            <a:avLst/>
          </a:prstGeom>
          <a:noFill/>
          <a:ln w="3175">
            <a:solidFill>
              <a:schemeClr val="accent2"/>
            </a:solidFill>
            <a:miter lim="800000"/>
            <a:headEnd/>
            <a:tailEnd/>
          </a:ln>
          <a:effectLst/>
        </p:spPr>
        <p:txBody>
          <a:bodyPr>
            <a:spAutoFit/>
          </a:bodyPr>
          <a:lstStyle/>
          <a:p>
            <a:pPr algn="l" eaLnBrk="1" hangingPunct="1">
              <a:spcBef>
                <a:spcPct val="50000"/>
              </a:spcBef>
            </a:pPr>
            <a:endParaRPr lang="en-US" sz="300" i="1">
              <a:solidFill>
                <a:srgbClr val="B40049"/>
              </a:solidFill>
              <a:cs typeface="Arial" charset="0"/>
            </a:endParaRPr>
          </a:p>
          <a:p>
            <a:pPr algn="l" eaLnBrk="1" hangingPunct="1">
              <a:spcBef>
                <a:spcPct val="50000"/>
              </a:spcBef>
            </a:pPr>
            <a:r>
              <a:rPr lang="en-US" i="1">
                <a:solidFill>
                  <a:srgbClr val="800080"/>
                </a:solidFill>
                <a:cs typeface="Arial" charset="0"/>
              </a:rPr>
              <a:t>Referent</a:t>
            </a:r>
            <a:r>
              <a:rPr lang="en-US">
                <a:solidFill>
                  <a:srgbClr val="800080"/>
                </a:solidFill>
                <a:cs typeface="Arial" charset="0"/>
              </a:rPr>
              <a:t>:</a:t>
            </a:r>
            <a:r>
              <a:rPr lang="en-US">
                <a:solidFill>
                  <a:srgbClr val="000099"/>
                </a:solidFill>
                <a:cs typeface="Arial" charset="0"/>
              </a:rPr>
              <a:t> a personal item that is used to estimate.</a:t>
            </a:r>
          </a:p>
          <a:p>
            <a:pPr algn="l" eaLnBrk="1" hangingPunct="1">
              <a:spcBef>
                <a:spcPct val="50000"/>
              </a:spcBef>
            </a:pPr>
            <a:endParaRPr lang="en-US" sz="700">
              <a:solidFill>
                <a:srgbClr val="000099"/>
              </a:solidFill>
              <a:cs typeface="Arial" charset="0"/>
            </a:endParaRPr>
          </a:p>
        </p:txBody>
      </p:sp>
      <p:sp>
        <p:nvSpPr>
          <p:cNvPr id="765964" name="Text Box 12"/>
          <p:cNvSpPr txBox="1">
            <a:spLocks noChangeArrowheads="1"/>
          </p:cNvSpPr>
          <p:nvPr/>
        </p:nvSpPr>
        <p:spPr bwMode="auto">
          <a:xfrm>
            <a:off x="762000" y="3124200"/>
            <a:ext cx="7620000" cy="1708150"/>
          </a:xfrm>
          <a:prstGeom prst="rect">
            <a:avLst/>
          </a:prstGeom>
          <a:noFill/>
          <a:ln w="9525">
            <a:noFill/>
            <a:miter lim="800000"/>
            <a:headEnd/>
            <a:tailEnd/>
          </a:ln>
          <a:effectLst/>
        </p:spPr>
        <p:txBody>
          <a:bodyPr>
            <a:spAutoFit/>
          </a:bodyPr>
          <a:lstStyle/>
          <a:p>
            <a:pPr marL="114300" indent="-114300" algn="l" eaLnBrk="1" hangingPunct="1">
              <a:buFontTx/>
              <a:buChar char="•"/>
            </a:pPr>
            <a:r>
              <a:rPr lang="en-US" sz="1600">
                <a:solidFill>
                  <a:schemeClr val="accent2"/>
                </a:solidFill>
                <a:cs typeface="Arial" charset="0"/>
              </a:rPr>
              <a:t>Known quantities: five-frame ten-frame</a:t>
            </a:r>
          </a:p>
          <a:p>
            <a:pPr marL="114300" indent="-114300" algn="l" eaLnBrk="1" hangingPunct="1">
              <a:buFontTx/>
              <a:buChar char="•"/>
            </a:pPr>
            <a:r>
              <a:rPr lang="en-US" sz="1600">
                <a:solidFill>
                  <a:schemeClr val="accent2"/>
                </a:solidFill>
                <a:cs typeface="Arial" charset="0"/>
              </a:rPr>
              <a:t>Using 10 and 100 as a referent for estimating quantities</a:t>
            </a:r>
          </a:p>
          <a:p>
            <a:pPr marL="114300" indent="-114300" algn="l" eaLnBrk="1" hangingPunct="1">
              <a:buFontTx/>
              <a:buChar char="•"/>
            </a:pPr>
            <a:r>
              <a:rPr lang="en-US" sz="1600">
                <a:solidFill>
                  <a:schemeClr val="accent2"/>
                </a:solidFill>
                <a:cs typeface="Arial" charset="0"/>
              </a:rPr>
              <a:t>Real-life referents for measurement units: cm, m, mm, g, kg, mL, L, cm</a:t>
            </a:r>
            <a:r>
              <a:rPr lang="en-US" sz="1600" baseline="30000">
                <a:solidFill>
                  <a:schemeClr val="accent2"/>
                </a:solidFill>
                <a:cs typeface="Arial" charset="0"/>
              </a:rPr>
              <a:t>2</a:t>
            </a:r>
            <a:r>
              <a:rPr lang="en-US" sz="1600">
                <a:solidFill>
                  <a:schemeClr val="accent2"/>
                </a:solidFill>
                <a:cs typeface="Arial" charset="0"/>
              </a:rPr>
              <a:t>, m</a:t>
            </a:r>
            <a:r>
              <a:rPr lang="en-US" sz="1600" baseline="30000">
                <a:solidFill>
                  <a:schemeClr val="accent2"/>
                </a:solidFill>
                <a:cs typeface="Arial" charset="0"/>
              </a:rPr>
              <a:t>2</a:t>
            </a:r>
            <a:r>
              <a:rPr lang="en-US" sz="1600">
                <a:solidFill>
                  <a:schemeClr val="accent2"/>
                </a:solidFill>
                <a:cs typeface="Arial" charset="0"/>
              </a:rPr>
              <a:t>, cm</a:t>
            </a:r>
            <a:r>
              <a:rPr lang="en-US" sz="1600" baseline="30000">
                <a:solidFill>
                  <a:schemeClr val="accent2"/>
                </a:solidFill>
                <a:cs typeface="Arial" charset="0"/>
              </a:rPr>
              <a:t>3</a:t>
            </a:r>
            <a:r>
              <a:rPr lang="en-US" sz="1600">
                <a:solidFill>
                  <a:schemeClr val="accent2"/>
                </a:solidFill>
                <a:cs typeface="Arial" charset="0"/>
              </a:rPr>
              <a:t>, m</a:t>
            </a:r>
            <a:r>
              <a:rPr lang="en-US" sz="1600" baseline="30000">
                <a:solidFill>
                  <a:schemeClr val="accent2"/>
                </a:solidFill>
                <a:cs typeface="Arial" charset="0"/>
              </a:rPr>
              <a:t>3</a:t>
            </a:r>
            <a:r>
              <a:rPr lang="en-US" sz="1600">
                <a:solidFill>
                  <a:schemeClr val="accent2"/>
                </a:solidFill>
                <a:cs typeface="Arial" charset="0"/>
              </a:rPr>
              <a:t>, minute, hour</a:t>
            </a:r>
          </a:p>
          <a:p>
            <a:pPr marL="114300" indent="-114300" eaLnBrk="1" hangingPunct="1"/>
            <a:r>
              <a:rPr lang="en-US" sz="1400" i="1">
                <a:solidFill>
                  <a:schemeClr val="accent2"/>
                </a:solidFill>
                <a:cs typeface="Arial" charset="0"/>
              </a:rPr>
              <a:t>1 mm is about the thickness of a dime</a:t>
            </a:r>
          </a:p>
          <a:p>
            <a:pPr marL="114300" indent="-114300" eaLnBrk="1" hangingPunct="1"/>
            <a:r>
              <a:rPr lang="en-US" sz="1400" i="1">
                <a:solidFill>
                  <a:schemeClr val="accent2"/>
                </a:solidFill>
                <a:cs typeface="Arial" charset="0"/>
              </a:rPr>
              <a:t>1 L is like the small milk container</a:t>
            </a:r>
          </a:p>
          <a:p>
            <a:pPr marL="114300" indent="-114300" eaLnBrk="1" hangingPunct="1"/>
            <a:r>
              <a:rPr lang="en-US" sz="1400" i="1">
                <a:solidFill>
                  <a:schemeClr val="accent2"/>
                </a:solidFill>
                <a:cs typeface="Arial" charset="0"/>
              </a:rPr>
              <a:t>50 g is the mass of a chocolate bar</a:t>
            </a:r>
          </a:p>
        </p:txBody>
      </p:sp>
      <p:sp>
        <p:nvSpPr>
          <p:cNvPr id="765965" name="Rectangle 13"/>
          <p:cNvSpPr>
            <a:spLocks noChangeArrowheads="1"/>
          </p:cNvSpPr>
          <p:nvPr/>
        </p:nvSpPr>
        <p:spPr bwMode="auto">
          <a:xfrm>
            <a:off x="381000" y="4953000"/>
            <a:ext cx="7924800" cy="641350"/>
          </a:xfrm>
          <a:prstGeom prst="rect">
            <a:avLst/>
          </a:prstGeom>
          <a:noFill/>
          <a:ln w="9525">
            <a:noFill/>
            <a:miter lim="800000"/>
            <a:headEnd/>
            <a:tailEnd/>
          </a:ln>
          <a:effectLst/>
        </p:spPr>
        <p:txBody>
          <a:bodyPr>
            <a:spAutoFit/>
          </a:bodyPr>
          <a:lstStyle/>
          <a:p>
            <a:pPr eaLnBrk="1" hangingPunct="1"/>
            <a:r>
              <a:rPr lang="en-US" i="1">
                <a:solidFill>
                  <a:srgbClr val="000099"/>
                </a:solidFill>
                <a:cs typeface="Arial" charset="0"/>
              </a:rPr>
              <a:t>To estimate the length of my eraser, I use my referent for a cm, the width of my baby finger, and mentally iterate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65964">
                                            <p:txEl>
                                              <p:pRg st="0" end="0"/>
                                            </p:txEl>
                                          </p:spTgt>
                                        </p:tgtEl>
                                        <p:attrNameLst>
                                          <p:attrName>style.visibility</p:attrName>
                                        </p:attrNameLst>
                                      </p:cBhvr>
                                      <p:to>
                                        <p:strVal val="visible"/>
                                      </p:to>
                                    </p:set>
                                    <p:animEffect transition="in" filter="blinds(horizontal)">
                                      <p:cBhvr>
                                        <p:cTn id="7" dur="500"/>
                                        <p:tgtEl>
                                          <p:spTgt spid="7659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65964">
                                            <p:txEl>
                                              <p:pRg st="1" end="1"/>
                                            </p:txEl>
                                          </p:spTgt>
                                        </p:tgtEl>
                                        <p:attrNameLst>
                                          <p:attrName>style.visibility</p:attrName>
                                        </p:attrNameLst>
                                      </p:cBhvr>
                                      <p:to>
                                        <p:strVal val="visible"/>
                                      </p:to>
                                    </p:set>
                                    <p:animEffect transition="in" filter="blinds(horizontal)">
                                      <p:cBhvr>
                                        <p:cTn id="12" dur="500"/>
                                        <p:tgtEl>
                                          <p:spTgt spid="7659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65964">
                                            <p:txEl>
                                              <p:pRg st="2" end="2"/>
                                            </p:txEl>
                                          </p:spTgt>
                                        </p:tgtEl>
                                        <p:attrNameLst>
                                          <p:attrName>style.visibility</p:attrName>
                                        </p:attrNameLst>
                                      </p:cBhvr>
                                      <p:to>
                                        <p:strVal val="visible"/>
                                      </p:to>
                                    </p:set>
                                    <p:animEffect transition="in" filter="blinds(horizontal)">
                                      <p:cBhvr>
                                        <p:cTn id="17" dur="500"/>
                                        <p:tgtEl>
                                          <p:spTgt spid="7659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65964">
                                            <p:txEl>
                                              <p:pRg st="3" end="3"/>
                                            </p:txEl>
                                          </p:spTgt>
                                        </p:tgtEl>
                                        <p:attrNameLst>
                                          <p:attrName>style.visibility</p:attrName>
                                        </p:attrNameLst>
                                      </p:cBhvr>
                                      <p:to>
                                        <p:strVal val="visible"/>
                                      </p:to>
                                    </p:set>
                                    <p:animEffect transition="in" filter="blinds(horizontal)">
                                      <p:cBhvr>
                                        <p:cTn id="22" dur="500"/>
                                        <p:tgtEl>
                                          <p:spTgt spid="7659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65964">
                                            <p:txEl>
                                              <p:pRg st="4" end="4"/>
                                            </p:txEl>
                                          </p:spTgt>
                                        </p:tgtEl>
                                        <p:attrNameLst>
                                          <p:attrName>style.visibility</p:attrName>
                                        </p:attrNameLst>
                                      </p:cBhvr>
                                      <p:to>
                                        <p:strVal val="visible"/>
                                      </p:to>
                                    </p:set>
                                    <p:animEffect transition="in" filter="blinds(horizontal)">
                                      <p:cBhvr>
                                        <p:cTn id="27" dur="500"/>
                                        <p:tgtEl>
                                          <p:spTgt spid="76596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65964">
                                            <p:txEl>
                                              <p:pRg st="5" end="5"/>
                                            </p:txEl>
                                          </p:spTgt>
                                        </p:tgtEl>
                                        <p:attrNameLst>
                                          <p:attrName>style.visibility</p:attrName>
                                        </p:attrNameLst>
                                      </p:cBhvr>
                                      <p:to>
                                        <p:strVal val="visible"/>
                                      </p:to>
                                    </p:set>
                                    <p:animEffect transition="in" filter="blinds(horizontal)">
                                      <p:cBhvr>
                                        <p:cTn id="32" dur="500"/>
                                        <p:tgtEl>
                                          <p:spTgt spid="76596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65965"/>
                                        </p:tgtEl>
                                        <p:attrNameLst>
                                          <p:attrName>style.visibility</p:attrName>
                                        </p:attrNameLst>
                                      </p:cBhvr>
                                      <p:to>
                                        <p:strVal val="visible"/>
                                      </p:to>
                                    </p:set>
                                    <p:animEffect transition="in" filter="blinds(horizontal)">
                                      <p:cBhvr>
                                        <p:cTn id="37" dur="500"/>
                                        <p:tgtEl>
                                          <p:spTgt spid="7659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59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2286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solidFill>
                  <a:srgbClr val="FFFFFF"/>
                </a:solidFill>
                <a:effectLst>
                  <a:glow rad="101600">
                    <a:schemeClr val="tx2"/>
                  </a:glow>
                </a:effectLst>
                <a:latin typeface="+mj-lt"/>
                <a:ea typeface="+mj-ea"/>
                <a:cs typeface="+mj-cs"/>
              </a:rPr>
              <a:t>What I will try to avoid</a:t>
            </a:r>
            <a:endParaRPr kumimoji="0" lang="en-US" sz="3600" b="0" i="0" u="none" strike="noStrike" kern="1200" cap="none" spc="0" normalizeH="0" baseline="0" noProof="0" dirty="0">
              <a:ln>
                <a:noFill/>
              </a:ln>
              <a:solidFill>
                <a:srgbClr val="FFFFFF"/>
              </a:solidFill>
              <a:effectLst>
                <a:glow rad="101600">
                  <a:schemeClr val="tx2"/>
                </a:glow>
              </a:effectLst>
              <a:uLnTx/>
              <a:uFillTx/>
              <a:latin typeface="+mj-lt"/>
              <a:ea typeface="+mj-ea"/>
              <a:cs typeface="+mj-cs"/>
            </a:endParaRPr>
          </a:p>
        </p:txBody>
      </p:sp>
      <p:pic>
        <p:nvPicPr>
          <p:cNvPr id="5" name="Content Placeholder 3" descr="inservice.jpg"/>
          <p:cNvPicPr>
            <a:picLocks noChangeAspect="1"/>
          </p:cNvPicPr>
          <p:nvPr/>
        </p:nvPicPr>
        <p:blipFill>
          <a:blip r:embed="rId2" cstate="print"/>
          <a:stretch>
            <a:fillRect/>
          </a:stretch>
        </p:blipFill>
        <p:spPr>
          <a:xfrm>
            <a:off x="228600" y="1417320"/>
            <a:ext cx="8763000" cy="566928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68004"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68005"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68007"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68008"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68009"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68010" name="Text Box 10"/>
          <p:cNvSpPr txBox="1">
            <a:spLocks noChangeArrowheads="1"/>
          </p:cNvSpPr>
          <p:nvPr/>
        </p:nvSpPr>
        <p:spPr bwMode="auto">
          <a:xfrm>
            <a:off x="914400" y="2209800"/>
            <a:ext cx="4343400" cy="2682875"/>
          </a:xfrm>
          <a:prstGeom prst="rect">
            <a:avLst/>
          </a:prstGeom>
          <a:noFill/>
          <a:ln w="9525">
            <a:noFill/>
            <a:miter lim="800000"/>
            <a:headEnd/>
            <a:tailEnd/>
          </a:ln>
          <a:effectLst/>
        </p:spPr>
        <p:txBody>
          <a:bodyPr>
            <a:spAutoFit/>
          </a:bodyPr>
          <a:lstStyle/>
          <a:p>
            <a:pPr algn="l" eaLnBrk="1" hangingPunct="1">
              <a:spcBef>
                <a:spcPct val="50000"/>
              </a:spcBef>
            </a:pPr>
            <a:r>
              <a:rPr lang="en-US" sz="2000" i="1">
                <a:solidFill>
                  <a:srgbClr val="000096"/>
                </a:solidFill>
                <a:cs typeface="Arial" charset="0"/>
              </a:rPr>
              <a:t>“</a:t>
            </a:r>
            <a:r>
              <a:rPr lang="en-US" sz="2000" b="1" i="1">
                <a:solidFill>
                  <a:srgbClr val="660066"/>
                </a:solidFill>
                <a:cs typeface="Arial" charset="0"/>
              </a:rPr>
              <a:t>ME</a:t>
            </a:r>
            <a:r>
              <a:rPr lang="en-US" sz="2000" i="1">
                <a:solidFill>
                  <a:srgbClr val="000096"/>
                </a:solidFill>
                <a:cs typeface="Arial" charset="0"/>
              </a:rPr>
              <a:t>” In Your Curriculum…</a:t>
            </a:r>
          </a:p>
          <a:p>
            <a:pPr algn="l" eaLnBrk="1" hangingPunct="1">
              <a:spcBef>
                <a:spcPct val="50000"/>
              </a:spcBef>
            </a:pPr>
            <a:r>
              <a:rPr lang="en-US" sz="2000" i="1">
                <a:solidFill>
                  <a:srgbClr val="000096"/>
                </a:solidFill>
                <a:cs typeface="Arial" charset="0"/>
              </a:rPr>
              <a:t>Kindergarten – 2 (Number)</a:t>
            </a:r>
          </a:p>
          <a:p>
            <a:pPr algn="l" eaLnBrk="1" hangingPunct="1">
              <a:spcBef>
                <a:spcPct val="50000"/>
              </a:spcBef>
            </a:pPr>
            <a:r>
              <a:rPr lang="en-US" sz="2000" i="1">
                <a:solidFill>
                  <a:srgbClr val="000096"/>
                </a:solidFill>
                <a:cs typeface="Arial" charset="0"/>
              </a:rPr>
              <a:t>Grade One – 8 (Number)</a:t>
            </a:r>
          </a:p>
          <a:p>
            <a:pPr algn="l" eaLnBrk="1" hangingPunct="1">
              <a:spcBef>
                <a:spcPct val="50000"/>
              </a:spcBef>
            </a:pPr>
            <a:r>
              <a:rPr lang="en-US" sz="2000" i="1">
                <a:solidFill>
                  <a:srgbClr val="000096"/>
                </a:solidFill>
                <a:cs typeface="Arial" charset="0"/>
              </a:rPr>
              <a:t>Grade Two – 8 (Number/S&amp;S)</a:t>
            </a:r>
          </a:p>
          <a:p>
            <a:pPr algn="l" eaLnBrk="1" hangingPunct="1">
              <a:spcBef>
                <a:spcPct val="50000"/>
              </a:spcBef>
            </a:pPr>
            <a:r>
              <a:rPr lang="en-US" sz="2000" i="1">
                <a:solidFill>
                  <a:srgbClr val="000096"/>
                </a:solidFill>
                <a:cs typeface="Arial" charset="0"/>
              </a:rPr>
              <a:t>Grade Three – 12 (Number/S&amp;S) </a:t>
            </a:r>
          </a:p>
          <a:p>
            <a:pPr algn="l" eaLnBrk="1" hangingPunct="1">
              <a:spcBef>
                <a:spcPct val="50000"/>
              </a:spcBef>
            </a:pPr>
            <a:r>
              <a:rPr lang="en-US" sz="2000" i="1">
                <a:solidFill>
                  <a:srgbClr val="000096"/>
                </a:solidFill>
              </a:rPr>
              <a:t>Grade Four – 6 (N/S&amp;S)</a:t>
            </a:r>
            <a:endParaRPr lang="en-US" sz="2000" i="1">
              <a:solidFill>
                <a:srgbClr val="000096"/>
              </a:solidFill>
              <a:cs typeface="Arial" charset="0"/>
            </a:endParaRPr>
          </a:p>
        </p:txBody>
      </p:sp>
      <p:sp>
        <p:nvSpPr>
          <p:cNvPr id="768011" name="Text Box 11"/>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Mental Math and Estimation</a:t>
            </a:r>
          </a:p>
        </p:txBody>
      </p:sp>
      <p:pic>
        <p:nvPicPr>
          <p:cNvPr id="768012" name="Picture 12" descr="MCj04103710000[1]"/>
          <p:cNvPicPr>
            <a:picLocks noChangeAspect="1" noChangeArrowheads="1"/>
          </p:cNvPicPr>
          <p:nvPr/>
        </p:nvPicPr>
        <p:blipFill>
          <a:blip r:embed="rId5" cstate="print"/>
          <a:srcRect/>
          <a:stretch>
            <a:fillRect/>
          </a:stretch>
        </p:blipFill>
        <p:spPr bwMode="auto">
          <a:xfrm>
            <a:off x="5410200" y="2209800"/>
            <a:ext cx="2252663" cy="29718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Text Box 2"/>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Mathematical </a:t>
            </a:r>
            <a:r>
              <a:rPr lang="en-US" sz="3600" b="1">
                <a:solidFill>
                  <a:srgbClr val="660066"/>
                </a:solidFill>
                <a:latin typeface="Comic Sans MS" pitchFamily="66" charset="0"/>
                <a:cs typeface="Arial" charset="0"/>
              </a:rPr>
              <a:t>Processes</a:t>
            </a:r>
          </a:p>
        </p:txBody>
      </p:sp>
      <p:grpSp>
        <p:nvGrpSpPr>
          <p:cNvPr id="2" name="Group 3"/>
          <p:cNvGrpSpPr>
            <a:grpSpLocks/>
          </p:cNvGrpSpPr>
          <p:nvPr/>
        </p:nvGrpSpPr>
        <p:grpSpPr bwMode="auto">
          <a:xfrm>
            <a:off x="533400" y="5762625"/>
            <a:ext cx="8315325" cy="847725"/>
            <a:chOff x="336" y="3630"/>
            <a:chExt cx="5238" cy="534"/>
          </a:xfrm>
        </p:grpSpPr>
        <p:grpSp>
          <p:nvGrpSpPr>
            <p:cNvPr id="3" name="Group 4"/>
            <p:cNvGrpSpPr>
              <a:grpSpLocks/>
            </p:cNvGrpSpPr>
            <p:nvPr/>
          </p:nvGrpSpPr>
          <p:grpSpPr bwMode="auto">
            <a:xfrm>
              <a:off x="384" y="3648"/>
              <a:ext cx="5190" cy="516"/>
              <a:chOff x="366" y="3630"/>
              <a:chExt cx="5190" cy="516"/>
            </a:xfrm>
          </p:grpSpPr>
          <p:sp>
            <p:nvSpPr>
              <p:cNvPr id="770053" name="Rectangle 5"/>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70054" name="Rectangle 6"/>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7"/>
            <p:cNvGrpSpPr>
              <a:grpSpLocks/>
            </p:cNvGrpSpPr>
            <p:nvPr/>
          </p:nvGrpSpPr>
          <p:grpSpPr bwMode="auto">
            <a:xfrm>
              <a:off x="336" y="3630"/>
              <a:ext cx="5196" cy="495"/>
              <a:chOff x="336" y="3624"/>
              <a:chExt cx="5196" cy="495"/>
            </a:xfrm>
          </p:grpSpPr>
          <p:pic>
            <p:nvPicPr>
              <p:cNvPr id="770056" name="Picture 8"/>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70057" name="Picture 9"/>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70058" name="Line 10"/>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70059" name="Rectangle 11"/>
          <p:cNvSpPr>
            <a:spLocks noChangeArrowheads="1"/>
          </p:cNvSpPr>
          <p:nvPr/>
        </p:nvSpPr>
        <p:spPr bwMode="auto">
          <a:xfrm>
            <a:off x="2971800" y="2209800"/>
            <a:ext cx="3276600" cy="1800225"/>
          </a:xfrm>
          <a:prstGeom prst="rect">
            <a:avLst/>
          </a:prstGeom>
          <a:solidFill>
            <a:schemeClr val="accent1"/>
          </a:solidFill>
          <a:ln w="3175">
            <a:solidFill>
              <a:schemeClr val="tx1"/>
            </a:solidFill>
            <a:miter lim="800000"/>
            <a:headEnd/>
            <a:tailEnd/>
          </a:ln>
          <a:effectLst/>
        </p:spPr>
        <p:txBody>
          <a:bodyPr anchor="ctr">
            <a:spAutoFit/>
          </a:bodyPr>
          <a:lstStyle/>
          <a:p>
            <a:pPr algn="l" eaLnBrk="1" hangingPunct="1"/>
            <a:r>
              <a:rPr lang="en-US">
                <a:solidFill>
                  <a:srgbClr val="000099"/>
                </a:solidFill>
                <a:cs typeface="Arial" charset="0"/>
              </a:rPr>
              <a:t>Determine the surface area of:</a:t>
            </a:r>
          </a:p>
          <a:p>
            <a:pPr algn="l" eaLnBrk="1" hangingPunct="1"/>
            <a:r>
              <a:rPr lang="en-US">
                <a:solidFill>
                  <a:srgbClr val="000099"/>
                </a:solidFill>
                <a:cs typeface="Arial" charset="0"/>
              </a:rPr>
              <a:t>• right rectangular prisms</a:t>
            </a:r>
          </a:p>
          <a:p>
            <a:pPr algn="l" eaLnBrk="1" hangingPunct="1"/>
            <a:r>
              <a:rPr lang="en-US">
                <a:solidFill>
                  <a:srgbClr val="000099"/>
                </a:solidFill>
                <a:cs typeface="Arial" charset="0"/>
              </a:rPr>
              <a:t>• right triangular prisms</a:t>
            </a:r>
          </a:p>
          <a:p>
            <a:pPr algn="l" eaLnBrk="1" hangingPunct="1"/>
            <a:r>
              <a:rPr lang="en-US">
                <a:solidFill>
                  <a:srgbClr val="000099"/>
                </a:solidFill>
                <a:cs typeface="Arial" charset="0"/>
              </a:rPr>
              <a:t>• right cylinders</a:t>
            </a:r>
          </a:p>
          <a:p>
            <a:pPr algn="l" eaLnBrk="1" hangingPunct="1"/>
            <a:r>
              <a:rPr lang="en-US">
                <a:solidFill>
                  <a:srgbClr val="000099"/>
                </a:solidFill>
                <a:cs typeface="Arial" charset="0"/>
              </a:rPr>
              <a:t>to solve problems.</a:t>
            </a:r>
          </a:p>
          <a:p>
            <a:pPr algn="l" eaLnBrk="1" hangingPunct="1"/>
            <a:r>
              <a:rPr lang="en-US">
                <a:solidFill>
                  <a:srgbClr val="000099"/>
                </a:solidFill>
                <a:cs typeface="Arial" charset="0"/>
              </a:rPr>
              <a:t>[C, CN, PS, R, V]</a:t>
            </a:r>
          </a:p>
          <a:p>
            <a:pPr algn="l" eaLnBrk="1" hangingPunct="1"/>
            <a:endParaRPr lang="en-US" sz="400" i="1">
              <a:solidFill>
                <a:srgbClr val="000099"/>
              </a:solidFill>
              <a:cs typeface="Arial" charset="0"/>
            </a:endParaRPr>
          </a:p>
        </p:txBody>
      </p:sp>
      <p:sp>
        <p:nvSpPr>
          <p:cNvPr id="770060" name="Text Box 12"/>
          <p:cNvSpPr txBox="1">
            <a:spLocks noChangeArrowheads="1"/>
          </p:cNvSpPr>
          <p:nvPr/>
        </p:nvSpPr>
        <p:spPr bwMode="auto">
          <a:xfrm>
            <a:off x="1676400" y="4572000"/>
            <a:ext cx="5715000" cy="1019175"/>
          </a:xfrm>
          <a:prstGeom prst="rect">
            <a:avLst/>
          </a:prstGeom>
          <a:noFill/>
          <a:ln w="12700">
            <a:solidFill>
              <a:srgbClr val="800080"/>
            </a:solidFill>
            <a:miter lim="800000"/>
            <a:headEnd/>
            <a:tailEnd/>
          </a:ln>
          <a:effectLst/>
        </p:spPr>
        <p:txBody>
          <a:bodyPr>
            <a:spAutoFit/>
          </a:bodyPr>
          <a:lstStyle/>
          <a:p>
            <a:pPr eaLnBrk="1" hangingPunct="1"/>
            <a:r>
              <a:rPr lang="en-US" sz="2000">
                <a:solidFill>
                  <a:srgbClr val="000096"/>
                </a:solidFill>
                <a:latin typeface="Comic Sans MS" pitchFamily="66" charset="0"/>
                <a:cs typeface="Arial" charset="0"/>
              </a:rPr>
              <a:t>COMMUNICATION   CONNECTIONS PROBLEM</a:t>
            </a:r>
            <a:r>
              <a:rPr lang="en-US" sz="2000">
                <a:solidFill>
                  <a:schemeClr val="bg1"/>
                </a:solidFill>
                <a:latin typeface="Comic Sans MS" pitchFamily="66" charset="0"/>
                <a:cs typeface="Arial" charset="0"/>
              </a:rPr>
              <a:t>_</a:t>
            </a:r>
            <a:r>
              <a:rPr lang="en-US" sz="2000">
                <a:solidFill>
                  <a:srgbClr val="000096"/>
                </a:solidFill>
                <a:latin typeface="Comic Sans MS" pitchFamily="66" charset="0"/>
                <a:cs typeface="Arial" charset="0"/>
              </a:rPr>
              <a:t>SOLVING</a:t>
            </a:r>
            <a:r>
              <a:rPr lang="en-US" sz="2000" b="1">
                <a:latin typeface="Comic Sans MS" pitchFamily="66" charset="0"/>
                <a:cs typeface="Arial" charset="0"/>
              </a:rPr>
              <a:t>   </a:t>
            </a:r>
            <a:r>
              <a:rPr lang="en-US" sz="2000">
                <a:solidFill>
                  <a:srgbClr val="000096"/>
                </a:solidFill>
                <a:latin typeface="Comic Sans MS" pitchFamily="66" charset="0"/>
                <a:cs typeface="Arial" charset="0"/>
              </a:rPr>
              <a:t>REASONING VISUALIZATION</a:t>
            </a:r>
          </a:p>
        </p:txBody>
      </p:sp>
      <p:sp>
        <p:nvSpPr>
          <p:cNvPr id="770061" name="Rectangle 13"/>
          <p:cNvSpPr>
            <a:spLocks noChangeArrowheads="1"/>
          </p:cNvSpPr>
          <p:nvPr/>
        </p:nvSpPr>
        <p:spPr bwMode="auto">
          <a:xfrm>
            <a:off x="1524000" y="1752600"/>
            <a:ext cx="5873750" cy="366713"/>
          </a:xfrm>
          <a:prstGeom prst="rect">
            <a:avLst/>
          </a:prstGeom>
          <a:noFill/>
          <a:ln w="9525">
            <a:noFill/>
            <a:miter lim="800000"/>
            <a:headEnd/>
            <a:tailEnd/>
          </a:ln>
          <a:effectLst/>
        </p:spPr>
        <p:txBody>
          <a:bodyPr wrap="none">
            <a:spAutoFit/>
          </a:bodyPr>
          <a:lstStyle/>
          <a:p>
            <a:pPr algn="l" eaLnBrk="1" hangingPunct="1"/>
            <a:r>
              <a:rPr lang="en-US" i="1">
                <a:solidFill>
                  <a:srgbClr val="800080"/>
                </a:solidFill>
                <a:cs typeface="Arial" charset="0"/>
              </a:rPr>
              <a:t>Grade 8: Shape and Space (Measurement) Outcome #3</a:t>
            </a:r>
          </a:p>
        </p:txBody>
      </p:sp>
      <p:sp>
        <p:nvSpPr>
          <p:cNvPr id="770062" name="Rectangle 14"/>
          <p:cNvSpPr>
            <a:spLocks noChangeArrowheads="1"/>
          </p:cNvSpPr>
          <p:nvPr/>
        </p:nvSpPr>
        <p:spPr bwMode="auto">
          <a:xfrm>
            <a:off x="1524000" y="4114800"/>
            <a:ext cx="5086350" cy="366713"/>
          </a:xfrm>
          <a:prstGeom prst="rect">
            <a:avLst/>
          </a:prstGeom>
          <a:noFill/>
          <a:ln w="9525">
            <a:noFill/>
            <a:miter lim="800000"/>
            <a:headEnd/>
            <a:tailEnd/>
          </a:ln>
          <a:effectLst/>
        </p:spPr>
        <p:txBody>
          <a:bodyPr wrap="none">
            <a:spAutoFit/>
          </a:bodyPr>
          <a:lstStyle/>
          <a:p>
            <a:pPr algn="l" eaLnBrk="1" hangingPunct="1"/>
            <a:r>
              <a:rPr lang="en-US" i="1">
                <a:solidFill>
                  <a:srgbClr val="800080"/>
                </a:solidFill>
                <a:cs typeface="Arial" charset="0"/>
              </a:rPr>
              <a:t>What processes are embedded in this outcome?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770059"/>
                                        </p:tgtEl>
                                        <p:attrNameLst>
                                          <p:attrName>style.visibility</p:attrName>
                                        </p:attrNameLst>
                                      </p:cBhvr>
                                      <p:to>
                                        <p:strVal val="visible"/>
                                      </p:to>
                                    </p:set>
                                    <p:animEffect transition="in" filter="checkerboard(across)">
                                      <p:cBhvr>
                                        <p:cTn id="7" dur="500"/>
                                        <p:tgtEl>
                                          <p:spTgt spid="77005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iterate type="wd">
                                    <p:tmAbs val="500"/>
                                  </p:iterate>
                                  <p:childTnLst>
                                    <p:set>
                                      <p:cBhvr>
                                        <p:cTn id="11" dur="1" fill="hold">
                                          <p:stCondLst>
                                            <p:cond delay="0"/>
                                          </p:stCondLst>
                                        </p:cTn>
                                        <p:tgtEl>
                                          <p:spTgt spid="77006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005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290" name="Text Box 2"/>
          <p:cNvSpPr txBox="1">
            <a:spLocks noChangeArrowheads="1"/>
          </p:cNvSpPr>
          <p:nvPr/>
        </p:nvSpPr>
        <p:spPr bwMode="auto">
          <a:xfrm>
            <a:off x="914400" y="914400"/>
            <a:ext cx="71628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Analyzing the </a:t>
            </a:r>
            <a:r>
              <a:rPr lang="en-US" sz="3600" b="1">
                <a:solidFill>
                  <a:srgbClr val="660066"/>
                </a:solidFill>
                <a:latin typeface="Comic Sans MS" pitchFamily="66" charset="0"/>
                <a:cs typeface="Arial" charset="0"/>
              </a:rPr>
              <a:t>Processes</a:t>
            </a:r>
          </a:p>
        </p:txBody>
      </p:sp>
      <p:sp>
        <p:nvSpPr>
          <p:cNvPr id="780291" name="WordArt 3"/>
          <p:cNvSpPr>
            <a:spLocks noChangeArrowheads="1" noChangeShapeType="1" noTextEdit="1"/>
          </p:cNvSpPr>
          <p:nvPr/>
        </p:nvSpPr>
        <p:spPr bwMode="auto">
          <a:xfrm>
            <a:off x="4800600" y="2057400"/>
            <a:ext cx="3048000" cy="595313"/>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Problem Solving</a:t>
            </a:r>
          </a:p>
        </p:txBody>
      </p:sp>
      <p:sp>
        <p:nvSpPr>
          <p:cNvPr id="780292" name="WordArt 4"/>
          <p:cNvSpPr>
            <a:spLocks noChangeArrowheads="1" noChangeShapeType="1" noTextEdit="1"/>
          </p:cNvSpPr>
          <p:nvPr/>
        </p:nvSpPr>
        <p:spPr bwMode="auto">
          <a:xfrm>
            <a:off x="3733800" y="3048000"/>
            <a:ext cx="3048000" cy="457200"/>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Communication</a:t>
            </a:r>
          </a:p>
        </p:txBody>
      </p:sp>
      <p:sp>
        <p:nvSpPr>
          <p:cNvPr id="780293" name="WordArt 5"/>
          <p:cNvSpPr>
            <a:spLocks noChangeArrowheads="1" noChangeShapeType="1" noTextEdit="1"/>
          </p:cNvSpPr>
          <p:nvPr/>
        </p:nvSpPr>
        <p:spPr bwMode="auto">
          <a:xfrm>
            <a:off x="2286000" y="4038600"/>
            <a:ext cx="2438400" cy="457200"/>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Connections</a:t>
            </a:r>
          </a:p>
        </p:txBody>
      </p:sp>
      <p:sp>
        <p:nvSpPr>
          <p:cNvPr id="780294" name="WordArt 6"/>
          <p:cNvSpPr>
            <a:spLocks noChangeArrowheads="1" noChangeShapeType="1" noTextEdit="1"/>
          </p:cNvSpPr>
          <p:nvPr/>
        </p:nvSpPr>
        <p:spPr bwMode="auto">
          <a:xfrm>
            <a:off x="762000" y="4953000"/>
            <a:ext cx="2133600" cy="595313"/>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Palatino Linotype"/>
              </a:rPr>
              <a:t>Reasoning</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82340"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82341"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82343"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82344"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82345"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82346" name="Text Box 10"/>
          <p:cNvSpPr txBox="1">
            <a:spLocks noChangeArrowheads="1"/>
          </p:cNvSpPr>
          <p:nvPr/>
        </p:nvSpPr>
        <p:spPr bwMode="auto">
          <a:xfrm>
            <a:off x="1447800" y="2286000"/>
            <a:ext cx="6096000" cy="1235075"/>
          </a:xfrm>
          <a:prstGeom prst="rect">
            <a:avLst/>
          </a:prstGeom>
          <a:noFill/>
          <a:ln w="9525">
            <a:noFill/>
            <a:miter lim="800000"/>
            <a:headEnd/>
            <a:tailEnd/>
          </a:ln>
          <a:effectLst/>
        </p:spPr>
        <p:txBody>
          <a:bodyPr>
            <a:spAutoFit/>
          </a:bodyPr>
          <a:lstStyle/>
          <a:p>
            <a:pPr algn="l" eaLnBrk="1" hangingPunct="1">
              <a:spcBef>
                <a:spcPct val="50000"/>
              </a:spcBef>
            </a:pPr>
            <a:r>
              <a:rPr lang="en-US" sz="2400" i="1">
                <a:solidFill>
                  <a:srgbClr val="000096"/>
                </a:solidFill>
                <a:latin typeface="Palatino Linotype" pitchFamily="18" charset="0"/>
                <a:cs typeface="Arial" charset="0"/>
              </a:rPr>
              <a:t>Learning </a:t>
            </a:r>
            <a:r>
              <a:rPr lang="en-US" sz="2400" i="1" u="sng">
                <a:solidFill>
                  <a:srgbClr val="000096"/>
                </a:solidFill>
                <a:latin typeface="Palatino Linotype" pitchFamily="18" charset="0"/>
                <a:cs typeface="Arial" charset="0"/>
              </a:rPr>
              <a:t>through</a:t>
            </a:r>
            <a:r>
              <a:rPr lang="en-US" sz="2400" i="1">
                <a:solidFill>
                  <a:srgbClr val="000096"/>
                </a:solidFill>
                <a:latin typeface="Palatino Linotype" pitchFamily="18" charset="0"/>
                <a:cs typeface="Arial" charset="0"/>
              </a:rPr>
              <a:t> problem solving should be the focus of mathematics at all grade levels.</a:t>
            </a:r>
          </a:p>
          <a:p>
            <a:pPr algn="r" eaLnBrk="1" hangingPunct="1">
              <a:spcBef>
                <a:spcPct val="50000"/>
              </a:spcBef>
            </a:pPr>
            <a:r>
              <a:rPr lang="en-US" i="1">
                <a:solidFill>
                  <a:srgbClr val="000096"/>
                </a:solidFill>
                <a:latin typeface="Palatino Linotype" pitchFamily="18" charset="0"/>
                <a:cs typeface="Arial" charset="0"/>
              </a:rPr>
              <a:t>- Alberta Program of Studies</a:t>
            </a:r>
          </a:p>
        </p:txBody>
      </p:sp>
      <p:sp>
        <p:nvSpPr>
          <p:cNvPr id="782347" name="Text Box 11"/>
          <p:cNvSpPr txBox="1">
            <a:spLocks noChangeArrowheads="1"/>
          </p:cNvSpPr>
          <p:nvPr/>
        </p:nvSpPr>
        <p:spPr bwMode="auto">
          <a:xfrm>
            <a:off x="914400" y="914400"/>
            <a:ext cx="7162800" cy="1190625"/>
          </a:xfrm>
          <a:prstGeom prst="rect">
            <a:avLst/>
          </a:prstGeom>
          <a:noFill/>
          <a:ln w="9525">
            <a:noFill/>
            <a:miter lim="800000"/>
            <a:headEnd/>
            <a:tailEnd/>
          </a:ln>
          <a:effectLst/>
        </p:spPr>
        <p:txBody>
          <a:bodyPr>
            <a:spAutoFit/>
          </a:bodyPr>
          <a:lstStyle/>
          <a:p>
            <a:pPr eaLnBrk="1" hangingPunct="1"/>
            <a:r>
              <a:rPr lang="en-US" sz="3600">
                <a:solidFill>
                  <a:srgbClr val="000096"/>
                </a:solidFill>
                <a:latin typeface="Comic Sans MS" pitchFamily="66" charset="0"/>
                <a:cs typeface="Arial" charset="0"/>
              </a:rPr>
              <a:t>Analyzing the </a:t>
            </a:r>
            <a:r>
              <a:rPr lang="en-US" sz="3600" b="1">
                <a:solidFill>
                  <a:srgbClr val="660066"/>
                </a:solidFill>
                <a:latin typeface="Comic Sans MS" pitchFamily="66" charset="0"/>
                <a:cs typeface="Arial" charset="0"/>
              </a:rPr>
              <a:t>Processes</a:t>
            </a:r>
          </a:p>
          <a:p>
            <a:pPr eaLnBrk="1" hangingPunct="1"/>
            <a:r>
              <a:rPr lang="en-US" sz="3600">
                <a:solidFill>
                  <a:srgbClr val="000096"/>
                </a:solidFill>
                <a:latin typeface="Comic Sans MS" pitchFamily="66" charset="0"/>
                <a:cs typeface="Arial" charset="0"/>
              </a:rPr>
              <a:t>Problem Solving</a:t>
            </a:r>
          </a:p>
        </p:txBody>
      </p:sp>
      <p:sp>
        <p:nvSpPr>
          <p:cNvPr id="782348" name="WordArt 12"/>
          <p:cNvSpPr>
            <a:spLocks noChangeArrowheads="1" noChangeShapeType="1" noTextEdit="1"/>
          </p:cNvSpPr>
          <p:nvPr/>
        </p:nvSpPr>
        <p:spPr bwMode="auto">
          <a:xfrm>
            <a:off x="3657600" y="3886200"/>
            <a:ext cx="3962400" cy="327025"/>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1">
                  <a:gsLst>
                    <a:gs pos="0">
                      <a:srgbClr val="008080"/>
                    </a:gs>
                    <a:gs pos="100000">
                      <a:schemeClr val="accent2"/>
                    </a:gs>
                  </a:gsLst>
                  <a:lin ang="5400000" scaled="1"/>
                </a:gradFill>
                <a:effectLst>
                  <a:outerShdw dist="53882" dir="2700000" algn="ctr" rotWithShape="0">
                    <a:srgbClr val="C0C0C0">
                      <a:alpha val="80000"/>
                    </a:srgbClr>
                  </a:outerShdw>
                </a:effectLst>
                <a:latin typeface="Times New Roman"/>
                <a:cs typeface="Times New Roman"/>
              </a:rPr>
              <a:t>Learning "for" Problem Solving</a:t>
            </a:r>
          </a:p>
        </p:txBody>
      </p:sp>
      <p:sp>
        <p:nvSpPr>
          <p:cNvPr id="782349" name="WordArt 13"/>
          <p:cNvSpPr>
            <a:spLocks noChangeArrowheads="1" noChangeShapeType="1" noTextEdit="1"/>
          </p:cNvSpPr>
          <p:nvPr/>
        </p:nvSpPr>
        <p:spPr bwMode="auto">
          <a:xfrm>
            <a:off x="3352800" y="4419600"/>
            <a:ext cx="4191000" cy="304800"/>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Times New Roman"/>
                <a:cs typeface="Times New Roman"/>
              </a:rPr>
              <a:t>Learning "about" Problem Solving</a:t>
            </a:r>
          </a:p>
        </p:txBody>
      </p:sp>
      <p:sp>
        <p:nvSpPr>
          <p:cNvPr id="782350" name="WordArt 14"/>
          <p:cNvSpPr>
            <a:spLocks noChangeArrowheads="1" noChangeShapeType="1" noTextEdit="1"/>
          </p:cNvSpPr>
          <p:nvPr/>
        </p:nvSpPr>
        <p:spPr bwMode="auto">
          <a:xfrm>
            <a:off x="2867025" y="4953000"/>
            <a:ext cx="4143375" cy="304800"/>
          </a:xfrm>
          <a:prstGeom prst="rect">
            <a:avLst/>
          </a:prstGeom>
        </p:spPr>
        <p:txBody>
          <a:bodyPr wrap="none" fromWordArt="1">
            <a:prstTxWarp prst="textPlain">
              <a:avLst>
                <a:gd name="adj" fmla="val 50000"/>
              </a:avLst>
            </a:prstTxWarp>
          </a:bodyPr>
          <a:lstStyle/>
          <a:p>
            <a:r>
              <a:rPr lang="en-US" sz="3600" kern="10">
                <a:ln w="9525">
                  <a:noFill/>
                  <a:round/>
                  <a:headEnd/>
                  <a:tailEnd/>
                </a:ln>
                <a:gradFill rotWithShape="0">
                  <a:gsLst>
                    <a:gs pos="0">
                      <a:srgbClr val="008080"/>
                    </a:gs>
                    <a:gs pos="100000">
                      <a:schemeClr val="accent2"/>
                    </a:gs>
                  </a:gsLst>
                  <a:lin ang="5400000" scaled="1"/>
                </a:gradFill>
                <a:effectLst>
                  <a:outerShdw dist="53882" dir="2700000" algn="ctr" rotWithShape="0">
                    <a:srgbClr val="C0C0C0">
                      <a:alpha val="80000"/>
                    </a:srgbClr>
                  </a:outerShdw>
                </a:effectLst>
                <a:latin typeface="Times New Roman"/>
                <a:cs typeface="Times New Roman"/>
              </a:rPr>
              <a:t>Learning "through" Problem Solving</a:t>
            </a:r>
          </a:p>
        </p:txBody>
      </p:sp>
      <p:sp>
        <p:nvSpPr>
          <p:cNvPr id="782351" name="Line 15"/>
          <p:cNvSpPr>
            <a:spLocks noChangeShapeType="1"/>
          </p:cNvSpPr>
          <p:nvPr/>
        </p:nvSpPr>
        <p:spPr bwMode="auto">
          <a:xfrm flipH="1">
            <a:off x="2362200" y="4038600"/>
            <a:ext cx="1066800" cy="1295400"/>
          </a:xfrm>
          <a:prstGeom prst="line">
            <a:avLst/>
          </a:prstGeom>
          <a:noFill/>
          <a:ln w="38100">
            <a:solidFill>
              <a:srgbClr val="800080"/>
            </a:solidFill>
            <a:round/>
            <a:headEnd/>
            <a:tailEnd type="triangle" w="med" len="med"/>
          </a:ln>
          <a:effectLst/>
        </p:spPr>
        <p:txBody>
          <a:bodyPr/>
          <a:lstStyle/>
          <a:p>
            <a:endParaRPr lang="en-US"/>
          </a:p>
        </p:txBody>
      </p:sp>
      <p:sp>
        <p:nvSpPr>
          <p:cNvPr id="782352" name="WordArt 16"/>
          <p:cNvSpPr>
            <a:spLocks noChangeArrowheads="1" noChangeShapeType="1" noTextEdit="1"/>
          </p:cNvSpPr>
          <p:nvPr/>
        </p:nvSpPr>
        <p:spPr bwMode="auto">
          <a:xfrm>
            <a:off x="2667000" y="3657600"/>
            <a:ext cx="609600" cy="327025"/>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800080"/>
                </a:solidFill>
                <a:effectLst>
                  <a:outerShdw dist="53882" dir="2700000" algn="ctr" rotWithShape="0">
                    <a:srgbClr val="C0C0C0">
                      <a:alpha val="80000"/>
                    </a:srgbClr>
                  </a:outerShdw>
                </a:effectLst>
                <a:latin typeface="Times New Roman"/>
                <a:cs typeface="Times New Roman"/>
              </a:rPr>
              <a:t>from</a:t>
            </a:r>
          </a:p>
        </p:txBody>
      </p:sp>
      <p:sp>
        <p:nvSpPr>
          <p:cNvPr id="782353" name="WordArt 17"/>
          <p:cNvSpPr>
            <a:spLocks noChangeArrowheads="1" noChangeShapeType="1" noTextEdit="1"/>
          </p:cNvSpPr>
          <p:nvPr/>
        </p:nvSpPr>
        <p:spPr bwMode="auto">
          <a:xfrm>
            <a:off x="1371600" y="4876800"/>
            <a:ext cx="838200" cy="403225"/>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800080"/>
                </a:solidFill>
                <a:effectLst>
                  <a:outerShdw dist="53882" dir="2700000" algn="ctr" rotWithShape="0">
                    <a:srgbClr val="C0C0C0">
                      <a:alpha val="80000"/>
                    </a:srgbClr>
                  </a:outerShdw>
                </a:effectLst>
                <a:latin typeface="Times New Roman"/>
                <a:cs typeface="Times New Roman"/>
              </a:rPr>
              <a:t>toward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82348"/>
                                        </p:tgtEl>
                                        <p:attrNameLst>
                                          <p:attrName>style.visibility</p:attrName>
                                        </p:attrNameLst>
                                      </p:cBhvr>
                                      <p:to>
                                        <p:strVal val="visible"/>
                                      </p:to>
                                    </p:set>
                                    <p:animEffect transition="in" filter="dissolve">
                                      <p:cBhvr>
                                        <p:cTn id="7" dur="1000"/>
                                        <p:tgtEl>
                                          <p:spTgt spid="782348"/>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782349"/>
                                        </p:tgtEl>
                                        <p:attrNameLst>
                                          <p:attrName>style.visibility</p:attrName>
                                        </p:attrNameLst>
                                      </p:cBhvr>
                                      <p:to>
                                        <p:strVal val="visible"/>
                                      </p:to>
                                    </p:set>
                                    <p:animEffect transition="in" filter="dissolve">
                                      <p:cBhvr>
                                        <p:cTn id="11" dur="1000"/>
                                        <p:tgtEl>
                                          <p:spTgt spid="782349"/>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782350"/>
                                        </p:tgtEl>
                                        <p:attrNameLst>
                                          <p:attrName>style.visibility</p:attrName>
                                        </p:attrNameLst>
                                      </p:cBhvr>
                                      <p:to>
                                        <p:strVal val="visible"/>
                                      </p:to>
                                    </p:set>
                                    <p:animEffect transition="in" filter="dissolve">
                                      <p:cBhvr>
                                        <p:cTn id="15" dur="1000"/>
                                        <p:tgtEl>
                                          <p:spTgt spid="782350"/>
                                        </p:tgtEl>
                                      </p:cBhvr>
                                    </p:animEffect>
                                  </p:childTnLst>
                                </p:cTn>
                              </p:par>
                            </p:childTnLst>
                          </p:cTn>
                        </p:par>
                        <p:par>
                          <p:cTn id="16" fill="hold">
                            <p:stCondLst>
                              <p:cond delay="3000"/>
                            </p:stCondLst>
                            <p:childTnLst>
                              <p:par>
                                <p:cTn id="17" presetID="9" presetClass="entr" presetSubtype="0" fill="hold" grpId="0" nodeType="afterEffect">
                                  <p:stCondLst>
                                    <p:cond delay="0"/>
                                  </p:stCondLst>
                                  <p:childTnLst>
                                    <p:set>
                                      <p:cBhvr>
                                        <p:cTn id="18" dur="1" fill="hold">
                                          <p:stCondLst>
                                            <p:cond delay="0"/>
                                          </p:stCondLst>
                                        </p:cTn>
                                        <p:tgtEl>
                                          <p:spTgt spid="782352"/>
                                        </p:tgtEl>
                                        <p:attrNameLst>
                                          <p:attrName>style.visibility</p:attrName>
                                        </p:attrNameLst>
                                      </p:cBhvr>
                                      <p:to>
                                        <p:strVal val="visible"/>
                                      </p:to>
                                    </p:set>
                                    <p:animEffect transition="in" filter="dissolve">
                                      <p:cBhvr>
                                        <p:cTn id="19" dur="500"/>
                                        <p:tgtEl>
                                          <p:spTgt spid="782352"/>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782351"/>
                                        </p:tgtEl>
                                        <p:attrNameLst>
                                          <p:attrName>style.visibility</p:attrName>
                                        </p:attrNameLst>
                                      </p:cBhvr>
                                      <p:to>
                                        <p:strVal val="visible"/>
                                      </p:to>
                                    </p:set>
                                    <p:animEffect transition="in" filter="wipe(up)">
                                      <p:cBhvr>
                                        <p:cTn id="23" dur="500"/>
                                        <p:tgtEl>
                                          <p:spTgt spid="782351"/>
                                        </p:tgtEl>
                                      </p:cBhvr>
                                    </p:animEffect>
                                  </p:childTnLst>
                                </p:cTn>
                              </p:par>
                            </p:childTnLst>
                          </p:cTn>
                        </p:par>
                        <p:par>
                          <p:cTn id="24" fill="hold">
                            <p:stCondLst>
                              <p:cond delay="4000"/>
                            </p:stCondLst>
                            <p:childTnLst>
                              <p:par>
                                <p:cTn id="25" presetID="9" presetClass="entr" presetSubtype="0" fill="hold" grpId="0" nodeType="afterEffect">
                                  <p:stCondLst>
                                    <p:cond delay="0"/>
                                  </p:stCondLst>
                                  <p:childTnLst>
                                    <p:set>
                                      <p:cBhvr>
                                        <p:cTn id="26" dur="1" fill="hold">
                                          <p:stCondLst>
                                            <p:cond delay="0"/>
                                          </p:stCondLst>
                                        </p:cTn>
                                        <p:tgtEl>
                                          <p:spTgt spid="782353"/>
                                        </p:tgtEl>
                                        <p:attrNameLst>
                                          <p:attrName>style.visibility</p:attrName>
                                        </p:attrNameLst>
                                      </p:cBhvr>
                                      <p:to>
                                        <p:strVal val="visible"/>
                                      </p:to>
                                    </p:set>
                                    <p:animEffect transition="in" filter="dissolve">
                                      <p:cBhvr>
                                        <p:cTn id="27" dur="500"/>
                                        <p:tgtEl>
                                          <p:spTgt spid="782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2348" grpId="0" animBg="1"/>
      <p:bldP spid="782349" grpId="0" animBg="1"/>
      <p:bldP spid="782350" grpId="0" animBg="1"/>
      <p:bldP spid="782351" grpId="0" animBg="1"/>
      <p:bldP spid="782352" grpId="0" animBg="1"/>
      <p:bldP spid="78235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84388"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84389"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84391"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84392"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84393"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84394" name="Text Box 10"/>
          <p:cNvSpPr txBox="1">
            <a:spLocks noChangeArrowheads="1"/>
          </p:cNvSpPr>
          <p:nvPr/>
        </p:nvSpPr>
        <p:spPr bwMode="auto">
          <a:xfrm>
            <a:off x="1143000" y="914400"/>
            <a:ext cx="68580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Math </a:t>
            </a:r>
            <a:r>
              <a:rPr lang="en-US" sz="3600" b="1">
                <a:solidFill>
                  <a:srgbClr val="660066"/>
                </a:solidFill>
                <a:latin typeface="Comic Sans MS" pitchFamily="66" charset="0"/>
                <a:cs typeface="Arial" charset="0"/>
              </a:rPr>
              <a:t>Processes</a:t>
            </a:r>
            <a:r>
              <a:rPr lang="en-US" sz="3600">
                <a:solidFill>
                  <a:srgbClr val="000096"/>
                </a:solidFill>
                <a:latin typeface="Comic Sans MS" pitchFamily="66" charset="0"/>
                <a:cs typeface="Arial" charset="0"/>
              </a:rPr>
              <a:t>: Visualization</a:t>
            </a:r>
          </a:p>
        </p:txBody>
      </p:sp>
      <p:sp>
        <p:nvSpPr>
          <p:cNvPr id="784395" name="Text Box 11"/>
          <p:cNvSpPr txBox="1">
            <a:spLocks noChangeArrowheads="1"/>
          </p:cNvSpPr>
          <p:nvPr/>
        </p:nvSpPr>
        <p:spPr bwMode="auto">
          <a:xfrm>
            <a:off x="1447800" y="2209800"/>
            <a:ext cx="3886200" cy="2830513"/>
          </a:xfrm>
          <a:prstGeom prst="rect">
            <a:avLst/>
          </a:prstGeom>
          <a:noFill/>
          <a:ln w="9525">
            <a:noFill/>
            <a:miter lim="800000"/>
            <a:headEnd/>
            <a:tailEnd/>
          </a:ln>
          <a:effectLst/>
        </p:spPr>
        <p:txBody>
          <a:bodyPr>
            <a:spAutoFit/>
          </a:bodyPr>
          <a:lstStyle/>
          <a:p>
            <a:pPr algn="l" eaLnBrk="1" hangingPunct="1">
              <a:spcBef>
                <a:spcPct val="50000"/>
              </a:spcBef>
            </a:pPr>
            <a:r>
              <a:rPr lang="en-US" sz="2400" i="1">
                <a:solidFill>
                  <a:srgbClr val="000096"/>
                </a:solidFill>
                <a:latin typeface="Palatino Linotype" pitchFamily="18" charset="0"/>
                <a:cs typeface="Arial" charset="0"/>
              </a:rPr>
              <a:t>Visualization “involves thinking in pictures and images and the ability to perceive, transform and recreate different aspects of the visual-spatial world.”</a:t>
            </a:r>
          </a:p>
          <a:p>
            <a:pPr algn="r" eaLnBrk="1" hangingPunct="1">
              <a:spcBef>
                <a:spcPct val="50000"/>
              </a:spcBef>
            </a:pPr>
            <a:r>
              <a:rPr lang="en-US" sz="2400" i="1">
                <a:solidFill>
                  <a:srgbClr val="000096"/>
                </a:solidFill>
                <a:latin typeface="Palatino Linotype" pitchFamily="18" charset="0"/>
                <a:cs typeface="Arial" charset="0"/>
              </a:rPr>
              <a:t>- Thomas Armstrong</a:t>
            </a:r>
          </a:p>
        </p:txBody>
      </p:sp>
      <p:pic>
        <p:nvPicPr>
          <p:cNvPr id="784396"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638800" y="2514600"/>
            <a:ext cx="2838450" cy="1376363"/>
          </a:xfrm>
          <a:prstGeom prst="rect">
            <a:avLst/>
          </a:prstGeom>
          <a:noFill/>
          <a:ln w="9525">
            <a:noFill/>
            <a:miter lim="800000"/>
            <a:headEnd/>
            <a:tailEnd/>
          </a:ln>
          <a:effectLst/>
        </p:spPr>
      </p:pic>
      <p:sp>
        <p:nvSpPr>
          <p:cNvPr id="784397" name="Text Box 13"/>
          <p:cNvSpPr txBox="1">
            <a:spLocks noChangeArrowheads="1"/>
          </p:cNvSpPr>
          <p:nvPr/>
        </p:nvSpPr>
        <p:spPr bwMode="auto">
          <a:xfrm>
            <a:off x="5638800" y="4038600"/>
            <a:ext cx="2971800" cy="641350"/>
          </a:xfrm>
          <a:prstGeom prst="rect">
            <a:avLst/>
          </a:prstGeom>
          <a:noFill/>
          <a:ln w="9525">
            <a:noFill/>
            <a:miter lim="800000"/>
            <a:headEnd/>
            <a:tailEnd/>
          </a:ln>
          <a:effectLst/>
        </p:spPr>
        <p:txBody>
          <a:bodyPr>
            <a:spAutoFit/>
          </a:bodyPr>
          <a:lstStyle/>
          <a:p>
            <a:pPr eaLnBrk="1" hangingPunct="1">
              <a:spcBef>
                <a:spcPct val="50000"/>
              </a:spcBef>
            </a:pPr>
            <a:r>
              <a:rPr lang="en-US" b="1" i="1">
                <a:solidFill>
                  <a:srgbClr val="000099"/>
                </a:solidFill>
                <a:cs typeface="Arial" charset="0"/>
              </a:rPr>
              <a:t>Are these two shapes congruent?</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33400" y="5762625"/>
            <a:ext cx="8315325" cy="847725"/>
            <a:chOff x="336" y="3630"/>
            <a:chExt cx="5238" cy="534"/>
          </a:xfrm>
        </p:grpSpPr>
        <p:grpSp>
          <p:nvGrpSpPr>
            <p:cNvPr id="3" name="Group 3"/>
            <p:cNvGrpSpPr>
              <a:grpSpLocks/>
            </p:cNvGrpSpPr>
            <p:nvPr/>
          </p:nvGrpSpPr>
          <p:grpSpPr bwMode="auto">
            <a:xfrm>
              <a:off x="384" y="3648"/>
              <a:ext cx="5190" cy="516"/>
              <a:chOff x="366" y="3630"/>
              <a:chExt cx="5190" cy="516"/>
            </a:xfrm>
          </p:grpSpPr>
          <p:sp>
            <p:nvSpPr>
              <p:cNvPr id="786436" name="Rectangle 4"/>
              <p:cNvSpPr>
                <a:spLocks noChangeArrowheads="1"/>
              </p:cNvSpPr>
              <p:nvPr/>
            </p:nvSpPr>
            <p:spPr bwMode="auto">
              <a:xfrm>
                <a:off x="3444" y="3840"/>
                <a:ext cx="2112" cy="282"/>
              </a:xfrm>
              <a:prstGeom prst="rect">
                <a:avLst/>
              </a:prstGeom>
              <a:solidFill>
                <a:srgbClr val="B2B2B2"/>
              </a:solidFill>
              <a:ln w="9525">
                <a:noFill/>
                <a:miter lim="800000"/>
                <a:headEnd/>
                <a:tailEnd/>
              </a:ln>
              <a:effectLst/>
            </p:spPr>
            <p:txBody>
              <a:bodyPr wrap="none" anchor="ctr"/>
              <a:lstStyle/>
              <a:p>
                <a:endParaRPr lang="en-US"/>
              </a:p>
            </p:txBody>
          </p:sp>
          <p:sp>
            <p:nvSpPr>
              <p:cNvPr id="786437" name="Rectangle 5"/>
              <p:cNvSpPr>
                <a:spLocks noChangeArrowheads="1"/>
              </p:cNvSpPr>
              <p:nvPr/>
            </p:nvSpPr>
            <p:spPr bwMode="auto">
              <a:xfrm>
                <a:off x="366" y="3630"/>
                <a:ext cx="1488" cy="516"/>
              </a:xfrm>
              <a:prstGeom prst="rect">
                <a:avLst/>
              </a:prstGeom>
              <a:solidFill>
                <a:srgbClr val="B2B2B2"/>
              </a:solidFill>
              <a:ln w="9525">
                <a:noFill/>
                <a:miter lim="800000"/>
                <a:headEnd/>
                <a:tailEnd/>
              </a:ln>
              <a:effectLst/>
            </p:spPr>
            <p:txBody>
              <a:bodyPr wrap="none" anchor="ctr"/>
              <a:lstStyle/>
              <a:p>
                <a:endParaRPr lang="en-US"/>
              </a:p>
            </p:txBody>
          </p:sp>
        </p:grpSp>
        <p:grpSp>
          <p:nvGrpSpPr>
            <p:cNvPr id="4" name="Group 6"/>
            <p:cNvGrpSpPr>
              <a:grpSpLocks/>
            </p:cNvGrpSpPr>
            <p:nvPr/>
          </p:nvGrpSpPr>
          <p:grpSpPr bwMode="auto">
            <a:xfrm>
              <a:off x="336" y="3630"/>
              <a:ext cx="5196" cy="495"/>
              <a:chOff x="336" y="3624"/>
              <a:chExt cx="5196" cy="495"/>
            </a:xfrm>
          </p:grpSpPr>
          <p:pic>
            <p:nvPicPr>
              <p:cNvPr id="786439" name="Picture 7"/>
              <p:cNvPicPr>
                <a:picLocks noChangeAspect="1" noChangeArrowheads="1"/>
              </p:cNvPicPr>
              <p:nvPr/>
            </p:nvPicPr>
            <p:blipFill>
              <a:blip r:embed="rId3" cstate="print"/>
              <a:srcRect/>
              <a:stretch>
                <a:fillRect/>
              </a:stretch>
            </p:blipFill>
            <p:spPr bwMode="auto">
              <a:xfrm>
                <a:off x="336" y="3624"/>
                <a:ext cx="1488" cy="495"/>
              </a:xfrm>
              <a:prstGeom prst="rect">
                <a:avLst/>
              </a:prstGeom>
              <a:noFill/>
              <a:ln w="3175">
                <a:noFill/>
                <a:miter lim="800000"/>
                <a:headEnd/>
                <a:tailEnd/>
              </a:ln>
            </p:spPr>
          </p:pic>
          <p:pic>
            <p:nvPicPr>
              <p:cNvPr id="786440" name="Picture 8"/>
              <p:cNvPicPr>
                <a:picLocks noChangeAspect="1" noChangeArrowheads="1"/>
              </p:cNvPicPr>
              <p:nvPr/>
            </p:nvPicPr>
            <p:blipFill>
              <a:blip r:embed="rId4" cstate="print"/>
              <a:srcRect/>
              <a:stretch>
                <a:fillRect/>
              </a:stretch>
            </p:blipFill>
            <p:spPr bwMode="auto">
              <a:xfrm>
                <a:off x="3420" y="3822"/>
                <a:ext cx="2112" cy="274"/>
              </a:xfrm>
              <a:prstGeom prst="rect">
                <a:avLst/>
              </a:prstGeom>
              <a:noFill/>
              <a:ln w="9525">
                <a:noFill/>
                <a:miter lim="800000"/>
                <a:headEnd/>
                <a:tailEnd/>
              </a:ln>
            </p:spPr>
          </p:pic>
          <p:sp>
            <p:nvSpPr>
              <p:cNvPr id="786441" name="Line 9"/>
              <p:cNvSpPr>
                <a:spLocks noChangeShapeType="1"/>
              </p:cNvSpPr>
              <p:nvPr/>
            </p:nvSpPr>
            <p:spPr bwMode="auto">
              <a:xfrm>
                <a:off x="1755" y="3942"/>
                <a:ext cx="1727" cy="0"/>
              </a:xfrm>
              <a:prstGeom prst="line">
                <a:avLst/>
              </a:prstGeom>
              <a:noFill/>
              <a:ln w="19050">
                <a:solidFill>
                  <a:srgbClr val="0000FF"/>
                </a:solidFill>
                <a:prstDash val="sysDot"/>
                <a:round/>
                <a:headEnd/>
                <a:tailEnd/>
              </a:ln>
              <a:effectLst/>
            </p:spPr>
            <p:txBody>
              <a:bodyPr/>
              <a:lstStyle/>
              <a:p>
                <a:endParaRPr lang="en-US"/>
              </a:p>
            </p:txBody>
          </p:sp>
        </p:grpSp>
      </p:grpSp>
      <p:sp>
        <p:nvSpPr>
          <p:cNvPr id="786442" name="Text Box 10"/>
          <p:cNvSpPr txBox="1">
            <a:spLocks noChangeArrowheads="1"/>
          </p:cNvSpPr>
          <p:nvPr/>
        </p:nvSpPr>
        <p:spPr bwMode="auto">
          <a:xfrm>
            <a:off x="1905000" y="2438400"/>
            <a:ext cx="5334000" cy="2441575"/>
          </a:xfrm>
          <a:prstGeom prst="rect">
            <a:avLst/>
          </a:prstGeom>
          <a:noFill/>
          <a:ln w="3175">
            <a:noFill/>
            <a:miter lim="800000"/>
            <a:headEnd/>
            <a:tailEnd/>
          </a:ln>
          <a:effectLst/>
        </p:spPr>
        <p:txBody>
          <a:bodyPr>
            <a:spAutoFit/>
          </a:bodyPr>
          <a:lstStyle/>
          <a:p>
            <a:pPr algn="l" eaLnBrk="1" hangingPunct="1">
              <a:spcBef>
                <a:spcPct val="50000"/>
              </a:spcBef>
            </a:pPr>
            <a:r>
              <a:rPr lang="en-US" sz="2800" i="1">
                <a:solidFill>
                  <a:schemeClr val="accent2"/>
                </a:solidFill>
                <a:latin typeface="Palatino Linotype" pitchFamily="18" charset="0"/>
                <a:cs typeface="Arial" charset="0"/>
              </a:rPr>
              <a:t>Visualization is fostered through the use of concrete materials, technology and a variety of visual representations.</a:t>
            </a:r>
          </a:p>
          <a:p>
            <a:pPr algn="r" eaLnBrk="1" hangingPunct="1">
              <a:spcBef>
                <a:spcPct val="50000"/>
              </a:spcBef>
            </a:pPr>
            <a:r>
              <a:rPr lang="en-US" sz="2800" i="1">
                <a:solidFill>
                  <a:schemeClr val="accent2"/>
                </a:solidFill>
                <a:latin typeface="Palatino Linotype" pitchFamily="18" charset="0"/>
                <a:cs typeface="Arial" charset="0"/>
              </a:rPr>
              <a:t>- Alberta Program of Studies</a:t>
            </a:r>
          </a:p>
        </p:txBody>
      </p:sp>
      <p:sp>
        <p:nvSpPr>
          <p:cNvPr id="786443" name="Text Box 11"/>
          <p:cNvSpPr txBox="1">
            <a:spLocks noChangeArrowheads="1"/>
          </p:cNvSpPr>
          <p:nvPr/>
        </p:nvSpPr>
        <p:spPr bwMode="auto">
          <a:xfrm>
            <a:off x="1143000" y="914400"/>
            <a:ext cx="6858000" cy="641350"/>
          </a:xfrm>
          <a:prstGeom prst="rect">
            <a:avLst/>
          </a:prstGeom>
          <a:noFill/>
          <a:ln w="9525">
            <a:noFill/>
            <a:miter lim="800000"/>
            <a:headEnd/>
            <a:tailEnd/>
          </a:ln>
          <a:effectLst/>
        </p:spPr>
        <p:txBody>
          <a:bodyPr>
            <a:spAutoFit/>
          </a:bodyPr>
          <a:lstStyle/>
          <a:p>
            <a:pPr eaLnBrk="1" hangingPunct="1">
              <a:spcBef>
                <a:spcPct val="50000"/>
              </a:spcBef>
            </a:pPr>
            <a:r>
              <a:rPr lang="en-US" sz="3600">
                <a:solidFill>
                  <a:srgbClr val="000096"/>
                </a:solidFill>
                <a:latin typeface="Comic Sans MS" pitchFamily="66" charset="0"/>
                <a:cs typeface="Arial" charset="0"/>
              </a:rPr>
              <a:t>Math </a:t>
            </a:r>
            <a:r>
              <a:rPr lang="en-US" sz="3600" b="1">
                <a:solidFill>
                  <a:srgbClr val="660066"/>
                </a:solidFill>
                <a:latin typeface="Comic Sans MS" pitchFamily="66" charset="0"/>
                <a:cs typeface="Arial" charset="0"/>
              </a:rPr>
              <a:t>Processes</a:t>
            </a:r>
            <a:r>
              <a:rPr lang="en-US" sz="3600">
                <a:solidFill>
                  <a:srgbClr val="000096"/>
                </a:solidFill>
                <a:latin typeface="Comic Sans MS" pitchFamily="66" charset="0"/>
                <a:cs typeface="Arial" charset="0"/>
              </a:rPr>
              <a:t>: Visualization</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some activities you use to focus on the Math processes?</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 Summary</a:t>
            </a:r>
            <a:endParaRPr lang="en-US" dirty="0"/>
          </a:p>
        </p:txBody>
      </p:sp>
      <p:sp>
        <p:nvSpPr>
          <p:cNvPr id="5" name="Content Placeholder 2"/>
          <p:cNvSpPr txBox="1">
            <a:spLocks/>
          </p:cNvSpPr>
          <p:nvPr/>
        </p:nvSpPr>
        <p:spPr>
          <a:xfrm>
            <a:off x="152400" y="1676400"/>
            <a:ext cx="8839199" cy="46482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Math really is not a set of tiny little pieces. It is a connected whole.</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It is our job to help our students see those connections.</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We have to focus in, therefore, on the big ideas, but we also have to ask open and directed questions and be explicit.</a:t>
            </a:r>
          </a:p>
        </p:txBody>
      </p:sp>
      <p:sp>
        <p:nvSpPr>
          <p:cNvPr id="6" name="Slide Number Placeholder 3"/>
          <p:cNvSpPr>
            <a:spLocks noGrp="1"/>
          </p:cNvSpPr>
          <p:nvPr>
            <p:ph type="sldNum" sz="quarter" idx="12"/>
          </p:nvPr>
        </p:nvSpPr>
        <p:spPr>
          <a:xfrm>
            <a:off x="8610600" y="6492875"/>
            <a:ext cx="533400" cy="365125"/>
          </a:xfrm>
        </p:spPr>
        <p:txBody>
          <a:bodyPr/>
          <a:lstStyle/>
          <a:p>
            <a:fld id="{EEB3B6C6-70F3-4375-95A4-163D878822DF}" type="slidenum">
              <a:rPr lang="en-US"/>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Please complete the </a:t>
            </a:r>
            <a:r>
              <a:rPr lang="en-US" dirty="0" err="1" smtClean="0"/>
              <a:t>evalution</a:t>
            </a:r>
            <a:r>
              <a:rPr lang="en-US" dirty="0" smtClean="0"/>
              <a:t> found at:</a:t>
            </a:r>
          </a:p>
          <a:p>
            <a:pPr>
              <a:buNone/>
            </a:pPr>
            <a:r>
              <a:rPr lang="en-US" dirty="0" smtClean="0">
                <a:hlinkClick r:id="rId2"/>
              </a:rPr>
              <a:t>http://</a:t>
            </a:r>
            <a:r>
              <a:rPr lang="en-US" dirty="0" smtClean="0">
                <a:hlinkClick r:id="rId2"/>
              </a:rPr>
              <a:t>cesdsummerinstitute.wikispaces.com/</a:t>
            </a:r>
            <a:r>
              <a:rPr lang="en-US" dirty="0" smtClean="0"/>
              <a:t> </a:t>
            </a:r>
          </a:p>
          <a:p>
            <a:pPr>
              <a:buNone/>
            </a:pPr>
            <a:endParaRPr lang="en-US" u="sng" dirty="0" smtClean="0"/>
          </a:p>
          <a:p>
            <a:r>
              <a:rPr lang="en-US" dirty="0" smtClean="0"/>
              <a:t>Tackle Big Ideas Strand-by-Strand this year?</a:t>
            </a:r>
            <a:endParaRPr lang="en-US" dirty="0"/>
          </a:p>
        </p:txBody>
      </p:sp>
      <p:sp>
        <p:nvSpPr>
          <p:cNvPr id="3" name="Title 2"/>
          <p:cNvSpPr>
            <a:spLocks noGrp="1"/>
          </p:cNvSpPr>
          <p:nvPr>
            <p:ph type="title"/>
          </p:nvPr>
        </p:nvSpPr>
        <p:spPr/>
        <p:txBody>
          <a:bodyPr/>
          <a:lstStyle/>
          <a:p>
            <a:r>
              <a:rPr lang="en-US" dirty="0" smtClean="0"/>
              <a:t>Next Steps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99616"/>
            <a:ext cx="8763000" cy="5129784"/>
          </a:xfrm>
        </p:spPr>
        <p:txBody>
          <a:bodyPr>
            <a:normAutofit fontScale="85000" lnSpcReduction="10000"/>
          </a:bodyPr>
          <a:lstStyle/>
          <a:p>
            <a:r>
              <a:rPr lang="en-US" b="1" i="1" dirty="0" smtClean="0"/>
              <a:t>WE WILL</a:t>
            </a:r>
          </a:p>
          <a:p>
            <a:pPr lvl="1"/>
            <a:r>
              <a:rPr lang="en-US" dirty="0" smtClean="0"/>
              <a:t>Start discussions around what big ideas are</a:t>
            </a:r>
          </a:p>
          <a:p>
            <a:pPr lvl="1"/>
            <a:r>
              <a:rPr lang="en-US" dirty="0" smtClean="0"/>
              <a:t>Share the brilliant teaching happening in our classrooms</a:t>
            </a:r>
          </a:p>
          <a:p>
            <a:pPr lvl="1"/>
            <a:r>
              <a:rPr lang="en-US" dirty="0" smtClean="0"/>
              <a:t>Look at what is ‘needed’ in math classrooms</a:t>
            </a:r>
          </a:p>
          <a:p>
            <a:pPr lvl="1"/>
            <a:r>
              <a:rPr lang="en-US" dirty="0" smtClean="0"/>
              <a:t>Discuss expectations of learners</a:t>
            </a:r>
          </a:p>
          <a:p>
            <a:r>
              <a:rPr lang="en-US" b="1" i="1" dirty="0" smtClean="0"/>
              <a:t>WE WILL NOT</a:t>
            </a:r>
          </a:p>
          <a:p>
            <a:pPr lvl="1"/>
            <a:r>
              <a:rPr lang="en-US" dirty="0" smtClean="0"/>
              <a:t>Have time to get into specific big ideas in the math strands</a:t>
            </a:r>
          </a:p>
          <a:p>
            <a:r>
              <a:rPr lang="en-US" b="1" i="1" dirty="0" smtClean="0"/>
              <a:t>If Time Permits</a:t>
            </a:r>
          </a:p>
          <a:p>
            <a:pPr lvl="1"/>
            <a:r>
              <a:rPr lang="en-US" dirty="0" smtClean="0"/>
              <a:t>Take a look at the mathematical processes as </a:t>
            </a:r>
            <a:r>
              <a:rPr lang="en-US" b="1" dirty="0" smtClean="0"/>
              <a:t>BIG IDEAS </a:t>
            </a:r>
            <a:r>
              <a:rPr lang="en-US" dirty="0" smtClean="0"/>
              <a:t>behind </a:t>
            </a:r>
            <a:r>
              <a:rPr lang="en-US" b="1" i="1" dirty="0" smtClean="0"/>
              <a:t>TEACHING</a:t>
            </a:r>
            <a:r>
              <a:rPr lang="en-US" i="1" dirty="0" smtClean="0"/>
              <a:t> </a:t>
            </a:r>
            <a:r>
              <a:rPr lang="en-US" dirty="0" smtClean="0"/>
              <a:t>the outcomes</a:t>
            </a:r>
          </a:p>
          <a:p>
            <a:r>
              <a:rPr lang="en-US" b="1" i="1" dirty="0" smtClean="0">
                <a:solidFill>
                  <a:schemeClr val="tx2">
                    <a:lumMod val="75000"/>
                  </a:schemeClr>
                </a:solidFill>
              </a:rPr>
              <a:t>All In Hopes That</a:t>
            </a:r>
          </a:p>
          <a:p>
            <a:pPr lvl="1"/>
            <a:r>
              <a:rPr lang="en-US" b="1" dirty="0" smtClean="0">
                <a:solidFill>
                  <a:schemeClr val="tx2">
                    <a:lumMod val="75000"/>
                  </a:schemeClr>
                </a:solidFill>
              </a:rPr>
              <a:t>We Create a PLC that will meet throughout the year</a:t>
            </a:r>
            <a:endParaRPr lang="en-US" b="1" dirty="0">
              <a:solidFill>
                <a:schemeClr val="tx2">
                  <a:lumMod val="75000"/>
                </a:schemeClr>
              </a:solidFill>
            </a:endParaRPr>
          </a:p>
        </p:txBody>
      </p:sp>
      <p:sp>
        <p:nvSpPr>
          <p:cNvPr id="3" name="Title 2"/>
          <p:cNvSpPr>
            <a:spLocks noGrp="1"/>
          </p:cNvSpPr>
          <p:nvPr>
            <p:ph type="title"/>
          </p:nvPr>
        </p:nvSpPr>
        <p:spPr/>
        <p:txBody>
          <a:bodyPr/>
          <a:lstStyle/>
          <a:p>
            <a:r>
              <a:rPr lang="en-US" dirty="0" smtClean="0"/>
              <a:t>Agenda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 calcmode="lin" valueType="num">
                                      <p:cBhvr>
                                        <p:cTn id="31" dur="1000" fill="hold"/>
                                        <p:tgtEl>
                                          <p:spTgt spid="2">
                                            <p:txEl>
                                              <p:pRg st="9" end="9"/>
                                            </p:txEl>
                                          </p:spTgt>
                                        </p:tgtEl>
                                        <p:attrNameLst>
                                          <p:attrName>ppt_w</p:attrName>
                                        </p:attrNameLst>
                                      </p:cBhvr>
                                      <p:tavLst>
                                        <p:tav tm="0">
                                          <p:val>
                                            <p:strVal val="#ppt_w*0.70"/>
                                          </p:val>
                                        </p:tav>
                                        <p:tav tm="100000">
                                          <p:val>
                                            <p:strVal val="#ppt_w"/>
                                          </p:val>
                                        </p:tav>
                                      </p:tavLst>
                                    </p:anim>
                                    <p:anim calcmode="lin" valueType="num">
                                      <p:cBhvr>
                                        <p:cTn id="32" dur="1000" fill="hold"/>
                                        <p:tgtEl>
                                          <p:spTgt spid="2">
                                            <p:txEl>
                                              <p:pRg st="9" end="9"/>
                                            </p:txEl>
                                          </p:spTgt>
                                        </p:tgtEl>
                                        <p:attrNameLst>
                                          <p:attrName>ppt_h</p:attrName>
                                        </p:attrNameLst>
                                      </p:cBhvr>
                                      <p:tavLst>
                                        <p:tav tm="0">
                                          <p:val>
                                            <p:strVal val="#ppt_h"/>
                                          </p:val>
                                        </p:tav>
                                        <p:tav tm="100000">
                                          <p:val>
                                            <p:strVal val="#ppt_h"/>
                                          </p:val>
                                        </p:tav>
                                      </p:tavLst>
                                    </p:anim>
                                    <p:animEffect transition="in" filter="fade">
                                      <p:cBhvr>
                                        <p:cTn id="33" dur="1000"/>
                                        <p:tgtEl>
                                          <p:spTgt spid="2">
                                            <p:txEl>
                                              <p:pRg st="9" end="9"/>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2">
                                            <p:txEl>
                                              <p:pRg st="10" end="10"/>
                                            </p:txEl>
                                          </p:spTgt>
                                        </p:tgtEl>
                                        <p:attrNameLst>
                                          <p:attrName>style.visibility</p:attrName>
                                        </p:attrNameLst>
                                      </p:cBhvr>
                                      <p:to>
                                        <p:strVal val="visible"/>
                                      </p:to>
                                    </p:set>
                                    <p:animEffect transition="in" filter="checkerboard(across)">
                                      <p:cBhvr>
                                        <p:cTn id="36"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are Big Ideas?</a:t>
            </a:r>
            <a:endParaRPr lang="en-US" dirty="0"/>
          </a:p>
        </p:txBody>
      </p:sp>
      <p:sp>
        <p:nvSpPr>
          <p:cNvPr id="5" name="Content Placeholder 2"/>
          <p:cNvSpPr txBox="1">
            <a:spLocks/>
          </p:cNvSpPr>
          <p:nvPr/>
        </p:nvSpPr>
        <p:spPr>
          <a:xfrm>
            <a:off x="152400" y="1524000"/>
            <a:ext cx="8839199" cy="4953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These are ideas that underpin a great number of problems, concepts, or ideas that we want students to learn.</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A big idea is </a:t>
            </a:r>
            <a:r>
              <a:rPr kumimoji="0" lang="en-US" sz="3200" b="1"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NOT</a:t>
            </a: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 a topic like fractions, but might be an idea like a fraction only makes sense if you know the whole of which it is a fraction.</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Some people use language like “key concepts” or “enduring understandings”.</a:t>
            </a:r>
          </a:p>
        </p:txBody>
      </p:sp>
      <p:sp>
        <p:nvSpPr>
          <p:cNvPr id="6" name="Slide Number Placeholder 3"/>
          <p:cNvSpPr>
            <a:spLocks noGrp="1"/>
          </p:cNvSpPr>
          <p:nvPr>
            <p:ph type="sldNum" sz="quarter" idx="12"/>
          </p:nvPr>
        </p:nvSpPr>
        <p:spPr>
          <a:xfrm>
            <a:off x="8610600" y="6492875"/>
            <a:ext cx="533400" cy="365125"/>
          </a:xfrm>
        </p:spPr>
        <p:txBody>
          <a:bodyPr/>
          <a:lstStyle/>
          <a:p>
            <a:fld id="{D3FF82C4-C203-44AB-ABD1-5FECAEB3D5C6}" type="slidenum">
              <a:rPr lang="en-US"/>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Making Big Ideas Explicit</a:t>
            </a:r>
            <a:endParaRPr lang="en-US" dirty="0"/>
          </a:p>
        </p:txBody>
      </p:sp>
      <p:sp>
        <p:nvSpPr>
          <p:cNvPr id="5" name="Content Placeholder 2"/>
          <p:cNvSpPr txBox="1">
            <a:spLocks/>
          </p:cNvSpPr>
          <p:nvPr/>
        </p:nvSpPr>
        <p:spPr>
          <a:xfrm>
            <a:off x="304800" y="1600200"/>
            <a:ext cx="8610599" cy="4876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We cannot assume that students will see the big ideas if we do not bring them to the student’s attention.</a:t>
            </a: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endPar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70000"/>
              <a:buFont typeface="Wingdings 2" pitchFamily="18" charset="2"/>
              <a:buChar char="¥"/>
              <a:tabLst/>
              <a:defRPr/>
            </a:pPr>
            <a:r>
              <a:rPr kumimoji="0" lang="en-US" sz="3200" b="0" i="0"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Many we do not know what the big ideas in a lesson are, even if they know the lesson goal. This is the </a:t>
            </a:r>
            <a:r>
              <a:rPr kumimoji="0" lang="en-US" sz="3200" b="0" i="1" u="none" strike="noStrike" kern="1200" cap="none" spc="0" normalizeH="0" baseline="0" noProof="0" dirty="0" smtClean="0">
                <a:ln>
                  <a:noFill/>
                </a:ln>
                <a:solidFill>
                  <a:schemeClr val="tx1"/>
                </a:solidFill>
                <a:effectLst/>
                <a:uLnTx/>
                <a:uFillTx/>
                <a:latin typeface="Arial" charset="0"/>
                <a:ea typeface="ＭＳ Ｐゴシック" pitchFamily="-107" charset="-128"/>
                <a:cs typeface="+mn-cs"/>
              </a:rPr>
              <a:t>WHY ARE WE TEACHING THIS?</a:t>
            </a:r>
          </a:p>
        </p:txBody>
      </p:sp>
      <p:sp>
        <p:nvSpPr>
          <p:cNvPr id="6" name="Slide Number Placeholder 3"/>
          <p:cNvSpPr>
            <a:spLocks noGrp="1"/>
          </p:cNvSpPr>
          <p:nvPr>
            <p:ph type="sldNum" sz="quarter" idx="12"/>
          </p:nvPr>
        </p:nvSpPr>
        <p:spPr>
          <a:xfrm>
            <a:off x="8610600" y="6492875"/>
            <a:ext cx="533400" cy="365125"/>
          </a:xfrm>
        </p:spPr>
        <p:txBody>
          <a:bodyPr/>
          <a:lstStyle/>
          <a:p>
            <a:fld id="{582BE901-12C7-4545-8F85-D35E375C6397}"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99616"/>
            <a:ext cx="8229600" cy="5129784"/>
          </a:xfrm>
        </p:spPr>
        <p:txBody>
          <a:bodyPr>
            <a:normAutofit lnSpcReduction="10000"/>
          </a:bodyPr>
          <a:lstStyle/>
          <a:p>
            <a:r>
              <a:rPr lang="en-US" b="1" dirty="0" smtClean="0"/>
              <a:t>Provide an Internal Map of the subject</a:t>
            </a:r>
          </a:p>
          <a:p>
            <a:pPr lvl="1"/>
            <a:r>
              <a:rPr lang="en-US" dirty="0" smtClean="0"/>
              <a:t>Interconnections, importance</a:t>
            </a:r>
          </a:p>
          <a:p>
            <a:pPr lvl="1"/>
            <a:endParaRPr lang="en-US" dirty="0" smtClean="0"/>
          </a:p>
          <a:p>
            <a:r>
              <a:rPr lang="en-US" b="1" dirty="0" smtClean="0"/>
              <a:t>Helping Interpret Curriculum</a:t>
            </a:r>
          </a:p>
          <a:p>
            <a:pPr lvl="1"/>
            <a:r>
              <a:rPr lang="en-US" dirty="0" smtClean="0"/>
              <a:t>Assess the attention or emphasis required to achieve outcome</a:t>
            </a:r>
          </a:p>
          <a:p>
            <a:pPr lvl="1"/>
            <a:endParaRPr lang="en-US" dirty="0" smtClean="0"/>
          </a:p>
          <a:p>
            <a:r>
              <a:rPr lang="en-US" b="1" dirty="0" smtClean="0"/>
              <a:t>Avoids looking at outcomes as a checklist of concepts or skills to accomplish</a:t>
            </a:r>
          </a:p>
        </p:txBody>
      </p:sp>
      <p:sp>
        <p:nvSpPr>
          <p:cNvPr id="3" name="Title 2"/>
          <p:cNvSpPr>
            <a:spLocks noGrp="1"/>
          </p:cNvSpPr>
          <p:nvPr>
            <p:ph type="title"/>
          </p:nvPr>
        </p:nvSpPr>
        <p:spPr/>
        <p:txBody>
          <a:bodyPr/>
          <a:lstStyle/>
          <a:p>
            <a:r>
              <a:rPr lang="en-US" dirty="0" smtClean="0"/>
              <a:t>What Teaching to Big Ideas Means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untain">
  <a:themeElements>
    <a:clrScheme name="Mountain">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460245"/>
      </a:hlink>
      <a:folHlink>
        <a:srgbClr val="AC17D6"/>
      </a:folHlink>
    </a:clrScheme>
    <a:fontScheme name="Mountain">
      <a:majorFont>
        <a:latin typeface="Gill Sans MT"/>
        <a:ea typeface=""/>
        <a:cs typeface=""/>
        <a:font script="Cyrl" typeface="Arial"/>
        <a:font script="Grek" typeface="Arial"/>
        <a:font script="Jpan" typeface="HG丸ｺﾞｼｯｸM-PRO"/>
        <a:font script="Hang" typeface="HY 헤드라인 M"/>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ill Sans MT"/>
        <a:ea typeface=""/>
        <a:cs typeface=""/>
        <a:font script="Cyrl" typeface="Arial"/>
        <a:font script="Grek" typeface="Arial"/>
        <a:font script="Jpan" typeface="HG丸ｺﾞｼｯｸM-PRO"/>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untain">
      <a:fillStyleLst>
        <a:solidFill>
          <a:schemeClr val="phClr"/>
        </a:solidFill>
        <a:gradFill rotWithShape="1">
          <a:gsLst>
            <a:gs pos="0">
              <a:schemeClr val="phClr">
                <a:tint val="100000"/>
                <a:shade val="100000"/>
                <a:hueMod val="100000"/>
                <a:satMod val="100000"/>
              </a:schemeClr>
            </a:gs>
            <a:gs pos="50000">
              <a:schemeClr val="phClr">
                <a:tint val="25000"/>
                <a:shade val="100000"/>
                <a:hueMod val="100000"/>
                <a:satMod val="100000"/>
              </a:schemeClr>
            </a:gs>
            <a:gs pos="100000">
              <a:schemeClr val="phClr">
                <a:tint val="100000"/>
                <a:shade val="100000"/>
                <a:hueMod val="100000"/>
                <a:satMod val="100000"/>
              </a:schemeClr>
            </a:gs>
          </a:gsLst>
          <a:lin ang="5400000" scaled="1"/>
        </a:gradFill>
        <a:gradFill rotWithShape="1">
          <a:gsLst>
            <a:gs pos="0">
              <a:schemeClr val="phClr">
                <a:tint val="40000"/>
                <a:shade val="100000"/>
                <a:hueMod val="100000"/>
                <a:satMod val="100000"/>
              </a:schemeClr>
            </a:gs>
            <a:gs pos="30000">
              <a:schemeClr val="phClr">
                <a:tint val="100000"/>
                <a:shade val="100000"/>
                <a:hueMod val="100000"/>
                <a:satMod val="100000"/>
              </a:schemeClr>
            </a:gs>
            <a:gs pos="68000">
              <a:schemeClr val="phClr">
                <a:tint val="100000"/>
                <a:shade val="100000"/>
                <a:hueMod val="100000"/>
                <a:satMod val="100000"/>
              </a:schemeClr>
            </a:gs>
            <a:gs pos="100000">
              <a:schemeClr val="phClr">
                <a:tint val="40000"/>
                <a:shade val="100000"/>
                <a:hueMod val="100000"/>
                <a:satMod val="1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br" rotWithShape="0">
              <a:srgbClr val="000000">
                <a:alpha val="0"/>
              </a:srgbClr>
            </a:outerShdw>
          </a:effectLst>
        </a:effectStyle>
        <a:effectStyle>
          <a:effectLst>
            <a:outerShdw blurRad="38100" dist="25400" dir="5400000" algn="ctr" rotWithShape="0">
              <a:srgbClr val="EBE9ED">
                <a:alpha val="0"/>
              </a:srgbClr>
            </a:outerShdw>
          </a:effectLst>
          <a:scene3d>
            <a:camera prst="orthographicFront">
              <a:rot lat="0" lon="0" rev="0"/>
            </a:camera>
            <a:lightRig rig="glow" dir="b"/>
          </a:scene3d>
          <a:sp3d contourW="6350" prstMaterial="softEdge">
            <a:bevelT w="25400" h="25400"/>
            <a:contourClr>
              <a:schemeClr val="phClr">
                <a:tint val="90000"/>
                <a:shade val="100000"/>
                <a:hueMod val="100000"/>
                <a:satMod val="100000"/>
              </a:schemeClr>
            </a:contourClr>
          </a:sp3d>
        </a:effectStyle>
        <a:effectStyle>
          <a:effectLst>
            <a:reflection blurRad="12700" stA="40000" endPos="40000" dist="25400" dir="5400000" sy="-100000" rotWithShape="0"/>
          </a:effectLst>
          <a:scene3d>
            <a:camera prst="perspectiveFront"/>
            <a:lightRig rig="glow" dir="b"/>
          </a:scene3d>
          <a:sp3d contourW="6350" prstMaterial="softEdge">
            <a:bevelT w="50800" h="25400"/>
            <a:contourClr>
              <a:schemeClr val="phClr">
                <a:tint val="100000"/>
                <a:shade val="80000"/>
                <a:hueMod val="100000"/>
                <a:satMod val="100000"/>
              </a:schemeClr>
            </a:contourClr>
          </a:sp3d>
        </a:effectStyle>
      </a:effectStyleLst>
      <a:bgFillStyleLst>
        <a:solidFill>
          <a:schemeClr val="phClr"/>
        </a:solidFill>
        <a:gradFill rotWithShape="1">
          <a:gsLst>
            <a:gs pos="0">
              <a:schemeClr val="phClr">
                <a:shade val="40000"/>
                <a:satMod val="165000"/>
              </a:schemeClr>
            </a:gs>
            <a:gs pos="50000">
              <a:schemeClr val="phClr">
                <a:shade val="95000"/>
                <a:satMod val="100000"/>
              </a:schemeClr>
            </a:gs>
            <a:gs pos="100000">
              <a:schemeClr val="phClr">
                <a:tint val="10000"/>
                <a:satMod val="300000"/>
              </a:schemeClr>
            </a:gs>
          </a:gsLst>
          <a:lin ang="13000000" scaled="0"/>
        </a:gradFill>
        <a:blipFill>
          <a:blip xmlns:r="http://schemas.openxmlformats.org/officeDocument/2006/relationships" r:embed="rId1">
            <a:duotone>
              <a:schemeClr val="phClr">
                <a:shade val="75000"/>
              </a:schemeClr>
              <a:schemeClr val="phClr">
                <a:tint val="5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Template>
  <TotalTime>164</TotalTime>
  <Words>3105</Words>
  <Application>Microsoft Office PowerPoint</Application>
  <PresentationFormat>On-screen Show (4:3)</PresentationFormat>
  <Paragraphs>565</Paragraphs>
  <Slides>58</Slides>
  <Notes>16</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Mountain</vt:lpstr>
      <vt:lpstr>Discussing the Big Ideas</vt:lpstr>
      <vt:lpstr>Getting to 20</vt:lpstr>
      <vt:lpstr>How Would You Use Student Responses to That Task?</vt:lpstr>
      <vt:lpstr>Explain Your Thinking</vt:lpstr>
      <vt:lpstr>Slide 5</vt:lpstr>
      <vt:lpstr>Agenda </vt:lpstr>
      <vt:lpstr>What are Big Ideas?</vt:lpstr>
      <vt:lpstr>Making Big Ideas Explicit</vt:lpstr>
      <vt:lpstr>What Teaching to Big Ideas Means</vt:lpstr>
      <vt:lpstr>What Teaching to Big Ideas Means</vt:lpstr>
      <vt:lpstr>So What do I Mean?</vt:lpstr>
      <vt:lpstr>Big Ideas of Math vs Big Ideas of Math Learner</vt:lpstr>
      <vt:lpstr>Debrief: Key Words</vt:lpstr>
      <vt:lpstr>So if we believe what we say…</vt:lpstr>
      <vt:lpstr>Break?</vt:lpstr>
      <vt:lpstr>Placemat Activity</vt:lpstr>
      <vt:lpstr>Placemat Activity</vt:lpstr>
      <vt:lpstr>What direction?</vt:lpstr>
      <vt:lpstr>Need for Meaning</vt:lpstr>
      <vt:lpstr>Need for Structure</vt:lpstr>
      <vt:lpstr>Need for Repetitive Action</vt:lpstr>
      <vt:lpstr>Need for Difficulty</vt:lpstr>
      <vt:lpstr>Need for Relevance and Significance</vt:lpstr>
      <vt:lpstr>Need for Social Interaction</vt:lpstr>
      <vt:lpstr>Need for Symbolic-Verbal Interaction</vt:lpstr>
      <vt:lpstr>Need for Well-Defined Discourse</vt:lpstr>
      <vt:lpstr>Need for Belonging</vt:lpstr>
      <vt:lpstr>Need for Balance</vt:lpstr>
      <vt:lpstr>Slide 29</vt:lpstr>
      <vt:lpstr>So what are we really trying to achieve?</vt:lpstr>
      <vt:lpstr>Table Talk</vt:lpstr>
      <vt:lpstr>In Summary</vt:lpstr>
      <vt:lpstr>Next Steps</vt:lpstr>
      <vt:lpstr>Mathematical processes</vt:lpstr>
      <vt:lpstr>What are the Mathematical Processes?</vt:lpstr>
      <vt:lpstr>Process Breakdown</vt:lpstr>
      <vt:lpstr>Process Breakdown</vt:lpstr>
      <vt:lpstr>Process Breakdown</vt:lpstr>
      <vt:lpstr>Process Breakdown</vt:lpstr>
      <vt:lpstr>Mathematical Processes </vt:lpstr>
      <vt:lpstr>Mathematical Processes &amp; Curriculum</vt:lpstr>
      <vt:lpstr>Slide 42</vt:lpstr>
      <vt:lpstr>Slide 43</vt:lpstr>
      <vt:lpstr>Slide 44</vt:lpstr>
      <vt:lpstr>Mental Math &amp; Estimation</vt:lpstr>
      <vt:lpstr>Slide 46</vt:lpstr>
      <vt:lpstr>Slide 47</vt:lpstr>
      <vt:lpstr>Slide 48</vt:lpstr>
      <vt:lpstr>Slide 49</vt:lpstr>
      <vt:lpstr>Slide 50</vt:lpstr>
      <vt:lpstr>Slide 51</vt:lpstr>
      <vt:lpstr>Slide 52</vt:lpstr>
      <vt:lpstr>Slide 53</vt:lpstr>
      <vt:lpstr>Slide 54</vt:lpstr>
      <vt:lpstr>Slide 55</vt:lpstr>
      <vt:lpstr>What are some activities you use to focus on the Math processes?</vt:lpstr>
      <vt:lpstr>In Summary</vt:lpstr>
      <vt:lpstr>Next Steps</vt:lpstr>
    </vt:vector>
  </TitlesOfParts>
  <Company>Chinook's Edge School Division #73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Discussing the Big Ideas</dc:title>
  <dc:creator>Technology Services</dc:creator>
  <cp:lastModifiedBy>Technology Services</cp:lastModifiedBy>
  <cp:revision>18</cp:revision>
  <dcterms:created xsi:type="dcterms:W3CDTF">2010-08-26T02:08:45Z</dcterms:created>
  <dcterms:modified xsi:type="dcterms:W3CDTF">2010-08-26T04:53:43Z</dcterms:modified>
</cp:coreProperties>
</file>